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5" r:id="rId3"/>
    <p:sldId id="296" r:id="rId4"/>
    <p:sldId id="297" r:id="rId5"/>
    <p:sldId id="298" r:id="rId6"/>
    <p:sldId id="299" r:id="rId7"/>
    <p:sldId id="300" r:id="rId8"/>
    <p:sldId id="262" r:id="rId9"/>
    <p:sldId id="257" r:id="rId10"/>
    <p:sldId id="258" r:id="rId11"/>
    <p:sldId id="260" r:id="rId12"/>
    <p:sldId id="259" r:id="rId13"/>
    <p:sldId id="261" r:id="rId14"/>
    <p:sldId id="263" r:id="rId15"/>
    <p:sldId id="264" r:id="rId16"/>
    <p:sldId id="265" r:id="rId17"/>
    <p:sldId id="266" r:id="rId18"/>
    <p:sldId id="267" r:id="rId19"/>
    <p:sldId id="282" r:id="rId20"/>
    <p:sldId id="268" r:id="rId21"/>
    <p:sldId id="269" r:id="rId22"/>
    <p:sldId id="270" r:id="rId23"/>
    <p:sldId id="271" r:id="rId24"/>
    <p:sldId id="272" r:id="rId25"/>
    <p:sldId id="284" r:id="rId26"/>
    <p:sldId id="273" r:id="rId27"/>
    <p:sldId id="274" r:id="rId28"/>
    <p:sldId id="275" r:id="rId29"/>
    <p:sldId id="276" r:id="rId30"/>
    <p:sldId id="285" r:id="rId31"/>
    <p:sldId id="277" r:id="rId32"/>
    <p:sldId id="278" r:id="rId33"/>
    <p:sldId id="279" r:id="rId34"/>
    <p:sldId id="280" r:id="rId35"/>
    <p:sldId id="281" r:id="rId36"/>
    <p:sldId id="28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8" autoAdjust="0"/>
    <p:restoredTop sz="94660"/>
  </p:normalViewPr>
  <p:slideViewPr>
    <p:cSldViewPr snapToGrid="0">
      <p:cViewPr varScale="1">
        <p:scale>
          <a:sx n="85" d="100"/>
          <a:sy n="85" d="100"/>
        </p:scale>
        <p:origin x="50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21166-47A9-49E2-9EDF-B9565E5E51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CAB48-3383-43FB-B307-DEE41FD162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3D318-7C1D-4B08-BBB6-6FB06CCF6C9A}"/>
              </a:ext>
            </a:extLst>
          </p:cNvPr>
          <p:cNvSpPr>
            <a:spLocks noGrp="1"/>
          </p:cNvSpPr>
          <p:nvPr>
            <p:ph type="dt" sz="half" idx="10"/>
          </p:nvPr>
        </p:nvSpPr>
        <p:spPr/>
        <p:txBody>
          <a:bodyPr/>
          <a:lstStyle/>
          <a:p>
            <a:fld id="{77FF8445-5083-4C2F-A614-1D6B6554A04F}" type="datetimeFigureOut">
              <a:rPr lang="en-US" smtClean="0"/>
              <a:t>4/26/2018</a:t>
            </a:fld>
            <a:endParaRPr lang="en-US"/>
          </a:p>
        </p:txBody>
      </p:sp>
      <p:sp>
        <p:nvSpPr>
          <p:cNvPr id="5" name="Footer Placeholder 4">
            <a:extLst>
              <a:ext uri="{FF2B5EF4-FFF2-40B4-BE49-F238E27FC236}">
                <a16:creationId xmlns:a16="http://schemas.microsoft.com/office/drawing/2014/main" id="{594916E4-3AF5-40DB-B0E4-B09A3B492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82DB72-7FF0-4AB0-A8A0-A6BECAB3C437}"/>
              </a:ext>
            </a:extLst>
          </p:cNvPr>
          <p:cNvSpPr>
            <a:spLocks noGrp="1"/>
          </p:cNvSpPr>
          <p:nvPr>
            <p:ph type="sldNum" sz="quarter" idx="12"/>
          </p:nvPr>
        </p:nvSpPr>
        <p:spPr/>
        <p:txBody>
          <a:bodyPr/>
          <a:lstStyle/>
          <a:p>
            <a:fld id="{67715B9C-094F-43A0-B807-0005A7D4ED2E}" type="slidenum">
              <a:rPr lang="en-US" smtClean="0"/>
              <a:t>‹#›</a:t>
            </a:fld>
            <a:endParaRPr lang="en-US"/>
          </a:p>
        </p:txBody>
      </p:sp>
    </p:spTree>
    <p:extLst>
      <p:ext uri="{BB962C8B-B14F-4D97-AF65-F5344CB8AC3E}">
        <p14:creationId xmlns:p14="http://schemas.microsoft.com/office/powerpoint/2010/main" val="2930332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396A4-3DBC-4B9B-93B6-BE29931E76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7D4FC-7373-4353-8E77-3D375BABE7B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02AF07-24B2-4F9B-8245-35A22194660D}"/>
              </a:ext>
            </a:extLst>
          </p:cNvPr>
          <p:cNvSpPr>
            <a:spLocks noGrp="1"/>
          </p:cNvSpPr>
          <p:nvPr>
            <p:ph type="dt" sz="half" idx="10"/>
          </p:nvPr>
        </p:nvSpPr>
        <p:spPr/>
        <p:txBody>
          <a:bodyPr/>
          <a:lstStyle/>
          <a:p>
            <a:fld id="{77FF8445-5083-4C2F-A614-1D6B6554A04F}" type="datetimeFigureOut">
              <a:rPr lang="en-US" smtClean="0"/>
              <a:t>4/26/2018</a:t>
            </a:fld>
            <a:endParaRPr lang="en-US"/>
          </a:p>
        </p:txBody>
      </p:sp>
      <p:sp>
        <p:nvSpPr>
          <p:cNvPr id="5" name="Footer Placeholder 4">
            <a:extLst>
              <a:ext uri="{FF2B5EF4-FFF2-40B4-BE49-F238E27FC236}">
                <a16:creationId xmlns:a16="http://schemas.microsoft.com/office/drawing/2014/main" id="{6A6276F3-9341-47DF-BB18-02660DD88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E257AA-F39B-4885-AEC9-B5EB1C452A8D}"/>
              </a:ext>
            </a:extLst>
          </p:cNvPr>
          <p:cNvSpPr>
            <a:spLocks noGrp="1"/>
          </p:cNvSpPr>
          <p:nvPr>
            <p:ph type="sldNum" sz="quarter" idx="12"/>
          </p:nvPr>
        </p:nvSpPr>
        <p:spPr/>
        <p:txBody>
          <a:bodyPr/>
          <a:lstStyle/>
          <a:p>
            <a:fld id="{67715B9C-094F-43A0-B807-0005A7D4ED2E}" type="slidenum">
              <a:rPr lang="en-US" smtClean="0"/>
              <a:t>‹#›</a:t>
            </a:fld>
            <a:endParaRPr lang="en-US"/>
          </a:p>
        </p:txBody>
      </p:sp>
    </p:spTree>
    <p:extLst>
      <p:ext uri="{BB962C8B-B14F-4D97-AF65-F5344CB8AC3E}">
        <p14:creationId xmlns:p14="http://schemas.microsoft.com/office/powerpoint/2010/main" val="345053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7EC9F9-9F5A-4CDD-9313-65A98E86EF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AA626A-B2A3-41A2-923C-2AB8D92ED11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0C0F5-6A8A-41D7-8314-84BA4D7D852E}"/>
              </a:ext>
            </a:extLst>
          </p:cNvPr>
          <p:cNvSpPr>
            <a:spLocks noGrp="1"/>
          </p:cNvSpPr>
          <p:nvPr>
            <p:ph type="dt" sz="half" idx="10"/>
          </p:nvPr>
        </p:nvSpPr>
        <p:spPr/>
        <p:txBody>
          <a:bodyPr/>
          <a:lstStyle/>
          <a:p>
            <a:fld id="{77FF8445-5083-4C2F-A614-1D6B6554A04F}" type="datetimeFigureOut">
              <a:rPr lang="en-US" smtClean="0"/>
              <a:t>4/26/2018</a:t>
            </a:fld>
            <a:endParaRPr lang="en-US"/>
          </a:p>
        </p:txBody>
      </p:sp>
      <p:sp>
        <p:nvSpPr>
          <p:cNvPr id="5" name="Footer Placeholder 4">
            <a:extLst>
              <a:ext uri="{FF2B5EF4-FFF2-40B4-BE49-F238E27FC236}">
                <a16:creationId xmlns:a16="http://schemas.microsoft.com/office/drawing/2014/main" id="{F885B1A4-4553-4E62-A3F0-8CEDD6FF99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D49AEB-7C9D-4715-B18A-4060D46D5491}"/>
              </a:ext>
            </a:extLst>
          </p:cNvPr>
          <p:cNvSpPr>
            <a:spLocks noGrp="1"/>
          </p:cNvSpPr>
          <p:nvPr>
            <p:ph type="sldNum" sz="quarter" idx="12"/>
          </p:nvPr>
        </p:nvSpPr>
        <p:spPr/>
        <p:txBody>
          <a:bodyPr/>
          <a:lstStyle/>
          <a:p>
            <a:fld id="{67715B9C-094F-43A0-B807-0005A7D4ED2E}" type="slidenum">
              <a:rPr lang="en-US" smtClean="0"/>
              <a:t>‹#›</a:t>
            </a:fld>
            <a:endParaRPr lang="en-US"/>
          </a:p>
        </p:txBody>
      </p:sp>
    </p:spTree>
    <p:extLst>
      <p:ext uri="{BB962C8B-B14F-4D97-AF65-F5344CB8AC3E}">
        <p14:creationId xmlns:p14="http://schemas.microsoft.com/office/powerpoint/2010/main" val="3041632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79860-BE00-46A0-8051-7F12BFBD9F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56F318-341A-419A-8D35-000516772B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FAF6B-2BD3-4EF0-9688-9B28D14D4918}"/>
              </a:ext>
            </a:extLst>
          </p:cNvPr>
          <p:cNvSpPr>
            <a:spLocks noGrp="1"/>
          </p:cNvSpPr>
          <p:nvPr>
            <p:ph type="dt" sz="half" idx="10"/>
          </p:nvPr>
        </p:nvSpPr>
        <p:spPr/>
        <p:txBody>
          <a:bodyPr/>
          <a:lstStyle/>
          <a:p>
            <a:fld id="{77FF8445-5083-4C2F-A614-1D6B6554A04F}" type="datetimeFigureOut">
              <a:rPr lang="en-US" smtClean="0"/>
              <a:t>4/26/2018</a:t>
            </a:fld>
            <a:endParaRPr lang="en-US"/>
          </a:p>
        </p:txBody>
      </p:sp>
      <p:sp>
        <p:nvSpPr>
          <p:cNvPr id="5" name="Footer Placeholder 4">
            <a:extLst>
              <a:ext uri="{FF2B5EF4-FFF2-40B4-BE49-F238E27FC236}">
                <a16:creationId xmlns:a16="http://schemas.microsoft.com/office/drawing/2014/main" id="{28A54544-64EE-4913-AF9E-C64E325C12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88ADE0-74B7-4612-9C2E-C23AA3BAB517}"/>
              </a:ext>
            </a:extLst>
          </p:cNvPr>
          <p:cNvSpPr>
            <a:spLocks noGrp="1"/>
          </p:cNvSpPr>
          <p:nvPr>
            <p:ph type="sldNum" sz="quarter" idx="12"/>
          </p:nvPr>
        </p:nvSpPr>
        <p:spPr/>
        <p:txBody>
          <a:bodyPr/>
          <a:lstStyle/>
          <a:p>
            <a:fld id="{67715B9C-094F-43A0-B807-0005A7D4ED2E}" type="slidenum">
              <a:rPr lang="en-US" smtClean="0"/>
              <a:t>‹#›</a:t>
            </a:fld>
            <a:endParaRPr lang="en-US"/>
          </a:p>
        </p:txBody>
      </p:sp>
    </p:spTree>
    <p:extLst>
      <p:ext uri="{BB962C8B-B14F-4D97-AF65-F5344CB8AC3E}">
        <p14:creationId xmlns:p14="http://schemas.microsoft.com/office/powerpoint/2010/main" val="2586913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19B1-6C33-4626-8194-A483352FD0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68C0A2-B676-443A-929D-09EC98E362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09804B0-BD43-4006-B5C2-1BD11A842778}"/>
              </a:ext>
            </a:extLst>
          </p:cNvPr>
          <p:cNvSpPr>
            <a:spLocks noGrp="1"/>
          </p:cNvSpPr>
          <p:nvPr>
            <p:ph type="dt" sz="half" idx="10"/>
          </p:nvPr>
        </p:nvSpPr>
        <p:spPr/>
        <p:txBody>
          <a:bodyPr/>
          <a:lstStyle/>
          <a:p>
            <a:fld id="{77FF8445-5083-4C2F-A614-1D6B6554A04F}" type="datetimeFigureOut">
              <a:rPr lang="en-US" smtClean="0"/>
              <a:t>4/26/2018</a:t>
            </a:fld>
            <a:endParaRPr lang="en-US"/>
          </a:p>
        </p:txBody>
      </p:sp>
      <p:sp>
        <p:nvSpPr>
          <p:cNvPr id="5" name="Footer Placeholder 4">
            <a:extLst>
              <a:ext uri="{FF2B5EF4-FFF2-40B4-BE49-F238E27FC236}">
                <a16:creationId xmlns:a16="http://schemas.microsoft.com/office/drawing/2014/main" id="{65D0A17C-9709-4C3B-B4D8-CED4F82488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33E53B-45D9-420E-8FFB-98C4FB7CC077}"/>
              </a:ext>
            </a:extLst>
          </p:cNvPr>
          <p:cNvSpPr>
            <a:spLocks noGrp="1"/>
          </p:cNvSpPr>
          <p:nvPr>
            <p:ph type="sldNum" sz="quarter" idx="12"/>
          </p:nvPr>
        </p:nvSpPr>
        <p:spPr/>
        <p:txBody>
          <a:bodyPr/>
          <a:lstStyle/>
          <a:p>
            <a:fld id="{67715B9C-094F-43A0-B807-0005A7D4ED2E}" type="slidenum">
              <a:rPr lang="en-US" smtClean="0"/>
              <a:t>‹#›</a:t>
            </a:fld>
            <a:endParaRPr lang="en-US"/>
          </a:p>
        </p:txBody>
      </p:sp>
    </p:spTree>
    <p:extLst>
      <p:ext uri="{BB962C8B-B14F-4D97-AF65-F5344CB8AC3E}">
        <p14:creationId xmlns:p14="http://schemas.microsoft.com/office/powerpoint/2010/main" val="3615054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0762-4BB6-4B31-9787-346307D046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88E2C3-791B-442E-8FDA-8FBA2DFD755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2FF2F9-BCE1-4073-A345-0FED62803A8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496C71-44CF-4922-B2A3-FE0C98AF7998}"/>
              </a:ext>
            </a:extLst>
          </p:cNvPr>
          <p:cNvSpPr>
            <a:spLocks noGrp="1"/>
          </p:cNvSpPr>
          <p:nvPr>
            <p:ph type="dt" sz="half" idx="10"/>
          </p:nvPr>
        </p:nvSpPr>
        <p:spPr/>
        <p:txBody>
          <a:bodyPr/>
          <a:lstStyle/>
          <a:p>
            <a:fld id="{77FF8445-5083-4C2F-A614-1D6B6554A04F}" type="datetimeFigureOut">
              <a:rPr lang="en-US" smtClean="0"/>
              <a:t>4/26/2018</a:t>
            </a:fld>
            <a:endParaRPr lang="en-US"/>
          </a:p>
        </p:txBody>
      </p:sp>
      <p:sp>
        <p:nvSpPr>
          <p:cNvPr id="6" name="Footer Placeholder 5">
            <a:extLst>
              <a:ext uri="{FF2B5EF4-FFF2-40B4-BE49-F238E27FC236}">
                <a16:creationId xmlns:a16="http://schemas.microsoft.com/office/drawing/2014/main" id="{49D517D9-ACEB-45E0-87C6-D1E1B8937C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33BD5C-A44D-4399-A3CC-0BAFE6A6F34E}"/>
              </a:ext>
            </a:extLst>
          </p:cNvPr>
          <p:cNvSpPr>
            <a:spLocks noGrp="1"/>
          </p:cNvSpPr>
          <p:nvPr>
            <p:ph type="sldNum" sz="quarter" idx="12"/>
          </p:nvPr>
        </p:nvSpPr>
        <p:spPr/>
        <p:txBody>
          <a:bodyPr/>
          <a:lstStyle/>
          <a:p>
            <a:fld id="{67715B9C-094F-43A0-B807-0005A7D4ED2E}" type="slidenum">
              <a:rPr lang="en-US" smtClean="0"/>
              <a:t>‹#›</a:t>
            </a:fld>
            <a:endParaRPr lang="en-US"/>
          </a:p>
        </p:txBody>
      </p:sp>
    </p:spTree>
    <p:extLst>
      <p:ext uri="{BB962C8B-B14F-4D97-AF65-F5344CB8AC3E}">
        <p14:creationId xmlns:p14="http://schemas.microsoft.com/office/powerpoint/2010/main" val="3138561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0D4B-94C8-4268-A7FF-B92EF38CB3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D4CDB8-33F7-47CF-BA6A-97DF3FDC91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59703EE-ADC8-4935-ADD7-F1BF336D4E3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1FD1BA-6B79-44D6-9F2F-3D8B22D28C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D0E2399-CA74-43C3-B32F-2E9D05411D4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CBF8B-3196-4ED8-87FD-0C245B3AF40B}"/>
              </a:ext>
            </a:extLst>
          </p:cNvPr>
          <p:cNvSpPr>
            <a:spLocks noGrp="1"/>
          </p:cNvSpPr>
          <p:nvPr>
            <p:ph type="dt" sz="half" idx="10"/>
          </p:nvPr>
        </p:nvSpPr>
        <p:spPr/>
        <p:txBody>
          <a:bodyPr/>
          <a:lstStyle/>
          <a:p>
            <a:fld id="{77FF8445-5083-4C2F-A614-1D6B6554A04F}" type="datetimeFigureOut">
              <a:rPr lang="en-US" smtClean="0"/>
              <a:t>4/26/2018</a:t>
            </a:fld>
            <a:endParaRPr lang="en-US"/>
          </a:p>
        </p:txBody>
      </p:sp>
      <p:sp>
        <p:nvSpPr>
          <p:cNvPr id="8" name="Footer Placeholder 7">
            <a:extLst>
              <a:ext uri="{FF2B5EF4-FFF2-40B4-BE49-F238E27FC236}">
                <a16:creationId xmlns:a16="http://schemas.microsoft.com/office/drawing/2014/main" id="{682E87D5-D636-42A2-A1E2-FCD83CC99F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9C2B9B-A769-4C00-B70A-5752DA29AAFA}"/>
              </a:ext>
            </a:extLst>
          </p:cNvPr>
          <p:cNvSpPr>
            <a:spLocks noGrp="1"/>
          </p:cNvSpPr>
          <p:nvPr>
            <p:ph type="sldNum" sz="quarter" idx="12"/>
          </p:nvPr>
        </p:nvSpPr>
        <p:spPr/>
        <p:txBody>
          <a:bodyPr/>
          <a:lstStyle/>
          <a:p>
            <a:fld id="{67715B9C-094F-43A0-B807-0005A7D4ED2E}" type="slidenum">
              <a:rPr lang="en-US" smtClean="0"/>
              <a:t>‹#›</a:t>
            </a:fld>
            <a:endParaRPr lang="en-US"/>
          </a:p>
        </p:txBody>
      </p:sp>
    </p:spTree>
    <p:extLst>
      <p:ext uri="{BB962C8B-B14F-4D97-AF65-F5344CB8AC3E}">
        <p14:creationId xmlns:p14="http://schemas.microsoft.com/office/powerpoint/2010/main" val="3159487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2F0BA-4491-4C1B-8858-A6F42C1863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7521FF-036C-4AF7-9EDA-C864267F3C5D}"/>
              </a:ext>
            </a:extLst>
          </p:cNvPr>
          <p:cNvSpPr>
            <a:spLocks noGrp="1"/>
          </p:cNvSpPr>
          <p:nvPr>
            <p:ph type="dt" sz="half" idx="10"/>
          </p:nvPr>
        </p:nvSpPr>
        <p:spPr/>
        <p:txBody>
          <a:bodyPr/>
          <a:lstStyle/>
          <a:p>
            <a:fld id="{77FF8445-5083-4C2F-A614-1D6B6554A04F}" type="datetimeFigureOut">
              <a:rPr lang="en-US" smtClean="0"/>
              <a:t>4/26/2018</a:t>
            </a:fld>
            <a:endParaRPr lang="en-US"/>
          </a:p>
        </p:txBody>
      </p:sp>
      <p:sp>
        <p:nvSpPr>
          <p:cNvPr id="4" name="Footer Placeholder 3">
            <a:extLst>
              <a:ext uri="{FF2B5EF4-FFF2-40B4-BE49-F238E27FC236}">
                <a16:creationId xmlns:a16="http://schemas.microsoft.com/office/drawing/2014/main" id="{1D9CAF69-BFE4-49CA-98E4-C1BC00F5CE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899488-46A7-4013-8B25-2AA2FDC2DCA7}"/>
              </a:ext>
            </a:extLst>
          </p:cNvPr>
          <p:cNvSpPr>
            <a:spLocks noGrp="1"/>
          </p:cNvSpPr>
          <p:nvPr>
            <p:ph type="sldNum" sz="quarter" idx="12"/>
          </p:nvPr>
        </p:nvSpPr>
        <p:spPr/>
        <p:txBody>
          <a:bodyPr/>
          <a:lstStyle/>
          <a:p>
            <a:fld id="{67715B9C-094F-43A0-B807-0005A7D4ED2E}" type="slidenum">
              <a:rPr lang="en-US" smtClean="0"/>
              <a:t>‹#›</a:t>
            </a:fld>
            <a:endParaRPr lang="en-US"/>
          </a:p>
        </p:txBody>
      </p:sp>
    </p:spTree>
    <p:extLst>
      <p:ext uri="{BB962C8B-B14F-4D97-AF65-F5344CB8AC3E}">
        <p14:creationId xmlns:p14="http://schemas.microsoft.com/office/powerpoint/2010/main" val="611600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8A9DBE-A444-4955-9819-7D44C825DB2E}"/>
              </a:ext>
            </a:extLst>
          </p:cNvPr>
          <p:cNvSpPr>
            <a:spLocks noGrp="1"/>
          </p:cNvSpPr>
          <p:nvPr>
            <p:ph type="dt" sz="half" idx="10"/>
          </p:nvPr>
        </p:nvSpPr>
        <p:spPr/>
        <p:txBody>
          <a:bodyPr/>
          <a:lstStyle/>
          <a:p>
            <a:fld id="{77FF8445-5083-4C2F-A614-1D6B6554A04F}" type="datetimeFigureOut">
              <a:rPr lang="en-US" smtClean="0"/>
              <a:t>4/26/2018</a:t>
            </a:fld>
            <a:endParaRPr lang="en-US"/>
          </a:p>
        </p:txBody>
      </p:sp>
      <p:sp>
        <p:nvSpPr>
          <p:cNvPr id="3" name="Footer Placeholder 2">
            <a:extLst>
              <a:ext uri="{FF2B5EF4-FFF2-40B4-BE49-F238E27FC236}">
                <a16:creationId xmlns:a16="http://schemas.microsoft.com/office/drawing/2014/main" id="{BBF9FEEC-D10A-4B96-A44C-2970C5D5C5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1B3B96-1EA7-4FB6-A68B-52D40B13B85D}"/>
              </a:ext>
            </a:extLst>
          </p:cNvPr>
          <p:cNvSpPr>
            <a:spLocks noGrp="1"/>
          </p:cNvSpPr>
          <p:nvPr>
            <p:ph type="sldNum" sz="quarter" idx="12"/>
          </p:nvPr>
        </p:nvSpPr>
        <p:spPr/>
        <p:txBody>
          <a:bodyPr/>
          <a:lstStyle/>
          <a:p>
            <a:fld id="{67715B9C-094F-43A0-B807-0005A7D4ED2E}" type="slidenum">
              <a:rPr lang="en-US" smtClean="0"/>
              <a:t>‹#›</a:t>
            </a:fld>
            <a:endParaRPr lang="en-US"/>
          </a:p>
        </p:txBody>
      </p:sp>
    </p:spTree>
    <p:extLst>
      <p:ext uri="{BB962C8B-B14F-4D97-AF65-F5344CB8AC3E}">
        <p14:creationId xmlns:p14="http://schemas.microsoft.com/office/powerpoint/2010/main" val="1692686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DD390-2F4A-48A2-A7F9-D8E58468B9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7C0B61-D8EF-4EF1-8C80-3057D1408A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B978E3-4AFF-48B7-857F-357F18C3DC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4851A3-B80D-4A46-9AA8-A9EA73D5B76D}"/>
              </a:ext>
            </a:extLst>
          </p:cNvPr>
          <p:cNvSpPr>
            <a:spLocks noGrp="1"/>
          </p:cNvSpPr>
          <p:nvPr>
            <p:ph type="dt" sz="half" idx="10"/>
          </p:nvPr>
        </p:nvSpPr>
        <p:spPr/>
        <p:txBody>
          <a:bodyPr/>
          <a:lstStyle/>
          <a:p>
            <a:fld id="{77FF8445-5083-4C2F-A614-1D6B6554A04F}" type="datetimeFigureOut">
              <a:rPr lang="en-US" smtClean="0"/>
              <a:t>4/26/2018</a:t>
            </a:fld>
            <a:endParaRPr lang="en-US"/>
          </a:p>
        </p:txBody>
      </p:sp>
      <p:sp>
        <p:nvSpPr>
          <p:cNvPr id="6" name="Footer Placeholder 5">
            <a:extLst>
              <a:ext uri="{FF2B5EF4-FFF2-40B4-BE49-F238E27FC236}">
                <a16:creationId xmlns:a16="http://schemas.microsoft.com/office/drawing/2014/main" id="{C73F7DE1-1EF8-4CB2-AB0D-BEAA9BD6ED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01519D-2233-414E-9BE4-1E2BD762800A}"/>
              </a:ext>
            </a:extLst>
          </p:cNvPr>
          <p:cNvSpPr>
            <a:spLocks noGrp="1"/>
          </p:cNvSpPr>
          <p:nvPr>
            <p:ph type="sldNum" sz="quarter" idx="12"/>
          </p:nvPr>
        </p:nvSpPr>
        <p:spPr/>
        <p:txBody>
          <a:bodyPr/>
          <a:lstStyle/>
          <a:p>
            <a:fld id="{67715B9C-094F-43A0-B807-0005A7D4ED2E}" type="slidenum">
              <a:rPr lang="en-US" smtClean="0"/>
              <a:t>‹#›</a:t>
            </a:fld>
            <a:endParaRPr lang="en-US"/>
          </a:p>
        </p:txBody>
      </p:sp>
    </p:spTree>
    <p:extLst>
      <p:ext uri="{BB962C8B-B14F-4D97-AF65-F5344CB8AC3E}">
        <p14:creationId xmlns:p14="http://schemas.microsoft.com/office/powerpoint/2010/main" val="2045161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761E0-9118-4763-8002-80E9109500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8275E6-8902-4DFC-8685-D6D84E59FB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828872-014A-4538-BB5E-1245F33FF3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41E3AA-5566-46F8-B6F3-2F2B9726463D}"/>
              </a:ext>
            </a:extLst>
          </p:cNvPr>
          <p:cNvSpPr>
            <a:spLocks noGrp="1"/>
          </p:cNvSpPr>
          <p:nvPr>
            <p:ph type="dt" sz="half" idx="10"/>
          </p:nvPr>
        </p:nvSpPr>
        <p:spPr/>
        <p:txBody>
          <a:bodyPr/>
          <a:lstStyle/>
          <a:p>
            <a:fld id="{77FF8445-5083-4C2F-A614-1D6B6554A04F}" type="datetimeFigureOut">
              <a:rPr lang="en-US" smtClean="0"/>
              <a:t>4/26/2018</a:t>
            </a:fld>
            <a:endParaRPr lang="en-US"/>
          </a:p>
        </p:txBody>
      </p:sp>
      <p:sp>
        <p:nvSpPr>
          <p:cNvPr id="6" name="Footer Placeholder 5">
            <a:extLst>
              <a:ext uri="{FF2B5EF4-FFF2-40B4-BE49-F238E27FC236}">
                <a16:creationId xmlns:a16="http://schemas.microsoft.com/office/drawing/2014/main" id="{B47FF92D-E0F0-4904-B1E6-5221385C09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8496ED-01F5-4733-9539-7D11170F3FA5}"/>
              </a:ext>
            </a:extLst>
          </p:cNvPr>
          <p:cNvSpPr>
            <a:spLocks noGrp="1"/>
          </p:cNvSpPr>
          <p:nvPr>
            <p:ph type="sldNum" sz="quarter" idx="12"/>
          </p:nvPr>
        </p:nvSpPr>
        <p:spPr/>
        <p:txBody>
          <a:bodyPr/>
          <a:lstStyle/>
          <a:p>
            <a:fld id="{67715B9C-094F-43A0-B807-0005A7D4ED2E}" type="slidenum">
              <a:rPr lang="en-US" smtClean="0"/>
              <a:t>‹#›</a:t>
            </a:fld>
            <a:endParaRPr lang="en-US"/>
          </a:p>
        </p:txBody>
      </p:sp>
    </p:spTree>
    <p:extLst>
      <p:ext uri="{BB962C8B-B14F-4D97-AF65-F5344CB8AC3E}">
        <p14:creationId xmlns:p14="http://schemas.microsoft.com/office/powerpoint/2010/main" val="3236440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B07A72-C11C-4554-944F-BB4F421DB1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183645-7E5F-4694-8B67-D2B3C5603A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925245-DBCA-4145-8945-D3614C09EE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FF8445-5083-4C2F-A614-1D6B6554A04F}" type="datetimeFigureOut">
              <a:rPr lang="en-US" smtClean="0"/>
              <a:t>4/26/2018</a:t>
            </a:fld>
            <a:endParaRPr lang="en-US"/>
          </a:p>
        </p:txBody>
      </p:sp>
      <p:sp>
        <p:nvSpPr>
          <p:cNvPr id="5" name="Footer Placeholder 4">
            <a:extLst>
              <a:ext uri="{FF2B5EF4-FFF2-40B4-BE49-F238E27FC236}">
                <a16:creationId xmlns:a16="http://schemas.microsoft.com/office/drawing/2014/main" id="{D7785C1E-2F1E-43ED-8EE9-4C4D813623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C24C9B-7CD4-4B1F-8A83-CB10F9D573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15B9C-094F-43A0-B807-0005A7D4ED2E}" type="slidenum">
              <a:rPr lang="en-US" smtClean="0"/>
              <a:t>‹#›</a:t>
            </a:fld>
            <a:endParaRPr lang="en-US"/>
          </a:p>
        </p:txBody>
      </p:sp>
    </p:spTree>
    <p:extLst>
      <p:ext uri="{BB962C8B-B14F-4D97-AF65-F5344CB8AC3E}">
        <p14:creationId xmlns:p14="http://schemas.microsoft.com/office/powerpoint/2010/main" val="3979020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www.timeshighereducation.com/cn/features/get-it-out-in-the-open/408300.article?sectioncode=26&amp;storycode=408300&amp;c=2"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openedreader.org/"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universityworldnews.com/article.php?story=20180417162622337"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opensource.com/resources/what-open-education"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usnews.com/dims4/USNEWS/a82e3ab/2147483647/crop/4050x2700%2B0%2B0/resize/1200x1200%3E/quality/85/?url=http%3A%2F%2Fmedia.beam.usnews.com%2F8d%2F8a%2F1440b33d4b57a3850a6542b033a7%2F60531bc.BeatenPath_49_Columbia.jpg" TargetMode="Externa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tascha.uw.edu/wp-content/uploads/2016/04/Press-release_final-research-report.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imf.org/en/Publications/Policy-Papers/Issues/2017/06/01/pp042117social-safeguards-and-program-design-in-prgt-and-psi"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oasis.col.org/bitstream/handle/11599/2788/2017_COL_OER-Global-Report.pdf?sequence=1&amp;isAllowed=y"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tandfonline.com/doi/abs/10.1080/01587919.2012.700563?journalCode=cdie20"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oecd.org/education/school/44339174.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unesco.org/new/en/communication-and-information/access-to-knowledge/open-educational-resources/what-are-open-educational-resources-oer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open.bccampus.ca/"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bath.ac.uk/management/news_events/news/2017/23-10-jose-restrepo-explains-how-he-is-spreading-peace-in-colombia.html"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aprende.colombiaaprende.edu.co/pilopaga"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informationr.net/ir/8-1/paper142.html" TargetMode="External"/><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oerworkshop.pbworks.com/w/page/33932297/OER%20Workshop"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electronicportfolios.org/balance/index.html"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bath.ac.uk/management/news_events/news/2017/23-10-jose-restrepo-explains-how-he-is-spreading-peace-in-colombia.htm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BC1C2-7399-42B5-912A-6402AFC0E99E}"/>
              </a:ext>
            </a:extLst>
          </p:cNvPr>
          <p:cNvSpPr>
            <a:spLocks noGrp="1"/>
          </p:cNvSpPr>
          <p:nvPr>
            <p:ph type="ctrTitle"/>
          </p:nvPr>
        </p:nvSpPr>
        <p:spPr>
          <a:xfrm>
            <a:off x="174812" y="-100752"/>
            <a:ext cx="11775141" cy="1144215"/>
          </a:xfrm>
        </p:spPr>
        <p:txBody>
          <a:bodyPr>
            <a:noAutofit/>
          </a:bodyPr>
          <a:lstStyle/>
          <a:p>
            <a:r>
              <a:rPr lang="en-US" sz="4800" dirty="0"/>
              <a:t>How Open Education Can Change the World</a:t>
            </a:r>
          </a:p>
        </p:txBody>
      </p:sp>
      <p:sp>
        <p:nvSpPr>
          <p:cNvPr id="3" name="Subtitle 2">
            <a:extLst>
              <a:ext uri="{FF2B5EF4-FFF2-40B4-BE49-F238E27FC236}">
                <a16:creationId xmlns:a16="http://schemas.microsoft.com/office/drawing/2014/main" id="{16C65A93-1AAF-45A6-94E1-D42108F02A0B}"/>
              </a:ext>
            </a:extLst>
          </p:cNvPr>
          <p:cNvSpPr>
            <a:spLocks noGrp="1"/>
          </p:cNvSpPr>
          <p:nvPr>
            <p:ph type="subTitle" idx="1"/>
          </p:nvPr>
        </p:nvSpPr>
        <p:spPr>
          <a:xfrm>
            <a:off x="2202970" y="6169069"/>
            <a:ext cx="9144000" cy="466165"/>
          </a:xfrm>
        </p:spPr>
        <p:txBody>
          <a:bodyPr>
            <a:normAutofit/>
          </a:bodyPr>
          <a:lstStyle/>
          <a:p>
            <a:pPr algn="r"/>
            <a:r>
              <a:rPr lang="en-US" dirty="0"/>
              <a:t>Stephen Downes, Medellin, Colombia, April  26, 2018</a:t>
            </a:r>
          </a:p>
        </p:txBody>
      </p:sp>
      <p:pic>
        <p:nvPicPr>
          <p:cNvPr id="4" name="Picture 3">
            <a:extLst>
              <a:ext uri="{FF2B5EF4-FFF2-40B4-BE49-F238E27FC236}">
                <a16:creationId xmlns:a16="http://schemas.microsoft.com/office/drawing/2014/main" id="{65B85341-7C19-4372-A2D5-2ECD1B6FD6FF}"/>
              </a:ext>
            </a:extLst>
          </p:cNvPr>
          <p:cNvPicPr>
            <a:picLocks noChangeAspect="1"/>
          </p:cNvPicPr>
          <p:nvPr/>
        </p:nvPicPr>
        <p:blipFill>
          <a:blip r:embed="rId2"/>
          <a:stretch>
            <a:fillRect/>
          </a:stretch>
        </p:blipFill>
        <p:spPr>
          <a:xfrm>
            <a:off x="0" y="1146629"/>
            <a:ext cx="12192000" cy="4840240"/>
          </a:xfrm>
          <a:prstGeom prst="rect">
            <a:avLst/>
          </a:prstGeom>
        </p:spPr>
      </p:pic>
    </p:spTree>
    <p:extLst>
      <p:ext uri="{BB962C8B-B14F-4D97-AF65-F5344CB8AC3E}">
        <p14:creationId xmlns:p14="http://schemas.microsoft.com/office/powerpoint/2010/main" val="4202044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869697-FF7C-41F7-96AA-756E7D59AEF1}"/>
              </a:ext>
            </a:extLst>
          </p:cNvPr>
          <p:cNvSpPr>
            <a:spLocks noGrp="1"/>
          </p:cNvSpPr>
          <p:nvPr>
            <p:ph idx="1"/>
          </p:nvPr>
        </p:nvSpPr>
        <p:spPr>
          <a:xfrm>
            <a:off x="838200" y="4011707"/>
            <a:ext cx="10515600" cy="2165256"/>
          </a:xfrm>
        </p:spPr>
        <p:txBody>
          <a:bodyPr>
            <a:normAutofit/>
          </a:bodyPr>
          <a:lstStyle/>
          <a:p>
            <a:pPr marL="0" indent="0">
              <a:buNone/>
            </a:pPr>
            <a:r>
              <a:rPr lang="en-CA" sz="3600" dirty="0"/>
              <a:t>Digital technology has not only disrupted industry, it has changed the way change is made. There is a common thread that unites Justin Bieber, the Arab Spring, and the Oculus Rift. </a:t>
            </a:r>
            <a:endParaRPr lang="en-US" sz="3600" dirty="0"/>
          </a:p>
        </p:txBody>
      </p:sp>
      <p:pic>
        <p:nvPicPr>
          <p:cNvPr id="5" name="Picture 4" descr="A person wearing a suit and tie&#10;&#10;Description generated with very high confidence">
            <a:extLst>
              <a:ext uri="{FF2B5EF4-FFF2-40B4-BE49-F238E27FC236}">
                <a16:creationId xmlns:a16="http://schemas.microsoft.com/office/drawing/2014/main" id="{FF80DA63-5B2A-48E8-9F57-A32367DC1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1616" y="383599"/>
            <a:ext cx="5212666" cy="3448172"/>
          </a:xfrm>
          <a:prstGeom prst="rect">
            <a:avLst/>
          </a:prstGeom>
        </p:spPr>
      </p:pic>
    </p:spTree>
    <p:extLst>
      <p:ext uri="{BB962C8B-B14F-4D97-AF65-F5344CB8AC3E}">
        <p14:creationId xmlns:p14="http://schemas.microsoft.com/office/powerpoint/2010/main" val="2768255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80CE3C-9444-4EAD-A4E8-0AB5309F36DE}"/>
              </a:ext>
            </a:extLst>
          </p:cNvPr>
          <p:cNvSpPr>
            <a:spLocks noGrp="1"/>
          </p:cNvSpPr>
          <p:nvPr>
            <p:ph idx="1"/>
          </p:nvPr>
        </p:nvSpPr>
        <p:spPr>
          <a:xfrm>
            <a:off x="838200" y="4056529"/>
            <a:ext cx="10515600" cy="2559704"/>
          </a:xfrm>
        </p:spPr>
        <p:txBody>
          <a:bodyPr>
            <a:normAutofit lnSpcReduction="10000"/>
          </a:bodyPr>
          <a:lstStyle/>
          <a:p>
            <a:pPr marL="0" indent="0">
              <a:buNone/>
            </a:pPr>
            <a:r>
              <a:rPr lang="en-CA" sz="3600" dirty="0"/>
              <a:t>Almost five billion people today use mobile phones, and many more have access if they want it or need it. But almost equally significant is the world wide access to millions of videos and other resources on sites like YouTube and Facebook.</a:t>
            </a:r>
            <a:endParaRPr lang="en-US" sz="3600" dirty="0"/>
          </a:p>
          <a:p>
            <a:pPr marL="0" indent="0">
              <a:buNone/>
            </a:pPr>
            <a:endParaRPr lang="en-US" dirty="0"/>
          </a:p>
        </p:txBody>
      </p:sp>
      <p:pic>
        <p:nvPicPr>
          <p:cNvPr id="4" name="Picture 3">
            <a:extLst>
              <a:ext uri="{FF2B5EF4-FFF2-40B4-BE49-F238E27FC236}">
                <a16:creationId xmlns:a16="http://schemas.microsoft.com/office/drawing/2014/main" id="{53EB3349-905D-4582-AC43-DB10DF9DFAB5}"/>
              </a:ext>
            </a:extLst>
          </p:cNvPr>
          <p:cNvPicPr>
            <a:picLocks noChangeAspect="1"/>
          </p:cNvPicPr>
          <p:nvPr/>
        </p:nvPicPr>
        <p:blipFill>
          <a:blip r:embed="rId2"/>
          <a:stretch>
            <a:fillRect/>
          </a:stretch>
        </p:blipFill>
        <p:spPr>
          <a:xfrm>
            <a:off x="893226" y="241767"/>
            <a:ext cx="5439840" cy="3487162"/>
          </a:xfrm>
          <a:prstGeom prst="rect">
            <a:avLst/>
          </a:prstGeom>
        </p:spPr>
      </p:pic>
    </p:spTree>
    <p:extLst>
      <p:ext uri="{BB962C8B-B14F-4D97-AF65-F5344CB8AC3E}">
        <p14:creationId xmlns:p14="http://schemas.microsoft.com/office/powerpoint/2010/main" val="1458482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3E1FA0-FF56-4FA0-A641-524A0DFB6B56}"/>
              </a:ext>
            </a:extLst>
          </p:cNvPr>
          <p:cNvSpPr>
            <a:spLocks noGrp="1"/>
          </p:cNvSpPr>
          <p:nvPr>
            <p:ph idx="1"/>
          </p:nvPr>
        </p:nvSpPr>
        <p:spPr>
          <a:xfrm>
            <a:off x="838200" y="4038599"/>
            <a:ext cx="10515600" cy="2138363"/>
          </a:xfrm>
        </p:spPr>
        <p:txBody>
          <a:bodyPr>
            <a:normAutofit/>
          </a:bodyPr>
          <a:lstStyle/>
          <a:p>
            <a:pPr marL="0" indent="0">
              <a:buNone/>
            </a:pPr>
            <a:r>
              <a:rPr lang="en-CA" sz="3600" dirty="0"/>
              <a:t>Digital technology has transformed society, created entire industries, informed minds young and old, and given each of us an opportunity to connect with others in our communities or across oceans.</a:t>
            </a:r>
            <a:endParaRPr lang="en-US" sz="3600" dirty="0"/>
          </a:p>
        </p:txBody>
      </p:sp>
      <p:pic>
        <p:nvPicPr>
          <p:cNvPr id="4" name="Picture 3">
            <a:extLst>
              <a:ext uri="{FF2B5EF4-FFF2-40B4-BE49-F238E27FC236}">
                <a16:creationId xmlns:a16="http://schemas.microsoft.com/office/drawing/2014/main" id="{506B2CC5-6996-4F77-8508-206C7C34B652}"/>
              </a:ext>
            </a:extLst>
          </p:cNvPr>
          <p:cNvPicPr>
            <a:picLocks noChangeAspect="1"/>
          </p:cNvPicPr>
          <p:nvPr/>
        </p:nvPicPr>
        <p:blipFill>
          <a:blip r:embed="rId2"/>
          <a:stretch>
            <a:fillRect/>
          </a:stretch>
        </p:blipFill>
        <p:spPr>
          <a:xfrm>
            <a:off x="928914" y="430884"/>
            <a:ext cx="6874934" cy="3444907"/>
          </a:xfrm>
          <a:prstGeom prst="rect">
            <a:avLst/>
          </a:prstGeom>
        </p:spPr>
      </p:pic>
    </p:spTree>
    <p:extLst>
      <p:ext uri="{BB962C8B-B14F-4D97-AF65-F5344CB8AC3E}">
        <p14:creationId xmlns:p14="http://schemas.microsoft.com/office/powerpoint/2010/main" val="1617782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BE181C-C096-4A5C-BB7A-461A585E1FA0}"/>
              </a:ext>
            </a:extLst>
          </p:cNvPr>
          <p:cNvSpPr>
            <a:spLocks noGrp="1"/>
          </p:cNvSpPr>
          <p:nvPr>
            <p:ph idx="1"/>
          </p:nvPr>
        </p:nvSpPr>
        <p:spPr>
          <a:xfrm>
            <a:off x="838200" y="4424081"/>
            <a:ext cx="10515600" cy="1752881"/>
          </a:xfrm>
        </p:spPr>
        <p:txBody>
          <a:bodyPr>
            <a:normAutofit/>
          </a:bodyPr>
          <a:lstStyle/>
          <a:p>
            <a:pPr marL="0" indent="0">
              <a:buNone/>
            </a:pPr>
            <a:r>
              <a:rPr lang="en-US" sz="3600" dirty="0"/>
              <a:t>Belief in one’s own capacity. “The skill of self-advocacy is crucial for everyone, but especially for young people confronted by steep challenges.” – </a:t>
            </a:r>
            <a:r>
              <a:rPr lang="en-US" sz="3600" i="1" dirty="0"/>
              <a:t>Beth Hawkins</a:t>
            </a:r>
            <a:endParaRPr lang="en-US" sz="3600" dirty="0"/>
          </a:p>
        </p:txBody>
      </p:sp>
      <p:pic>
        <p:nvPicPr>
          <p:cNvPr id="4" name="Picture 3">
            <a:extLst>
              <a:ext uri="{FF2B5EF4-FFF2-40B4-BE49-F238E27FC236}">
                <a16:creationId xmlns:a16="http://schemas.microsoft.com/office/drawing/2014/main" id="{833E5311-5873-4893-A26A-B76263C7E140}"/>
              </a:ext>
            </a:extLst>
          </p:cNvPr>
          <p:cNvPicPr>
            <a:picLocks noChangeAspect="1"/>
          </p:cNvPicPr>
          <p:nvPr/>
        </p:nvPicPr>
        <p:blipFill>
          <a:blip r:embed="rId2"/>
          <a:stretch>
            <a:fillRect/>
          </a:stretch>
        </p:blipFill>
        <p:spPr>
          <a:xfrm>
            <a:off x="3768876" y="307816"/>
            <a:ext cx="7334552" cy="3842645"/>
          </a:xfrm>
          <a:prstGeom prst="rect">
            <a:avLst/>
          </a:prstGeom>
        </p:spPr>
      </p:pic>
    </p:spTree>
    <p:extLst>
      <p:ext uri="{BB962C8B-B14F-4D97-AF65-F5344CB8AC3E}">
        <p14:creationId xmlns:p14="http://schemas.microsoft.com/office/powerpoint/2010/main" val="217129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7081C0-B286-4A01-8EB2-EA42286A271D}"/>
              </a:ext>
            </a:extLst>
          </p:cNvPr>
          <p:cNvSpPr>
            <a:spLocks noGrp="1"/>
          </p:cNvSpPr>
          <p:nvPr>
            <p:ph idx="1"/>
          </p:nvPr>
        </p:nvSpPr>
        <p:spPr>
          <a:xfrm>
            <a:off x="838200" y="681037"/>
            <a:ext cx="10515600" cy="5495926"/>
          </a:xfrm>
        </p:spPr>
        <p:txBody>
          <a:bodyPr>
            <a:normAutofit/>
          </a:bodyPr>
          <a:lstStyle/>
          <a:p>
            <a:pPr marL="0" indent="0">
              <a:buNone/>
            </a:pPr>
            <a:r>
              <a:rPr lang="en-US" sz="4000" dirty="0"/>
              <a:t>2. The Rise of Open Education</a:t>
            </a:r>
          </a:p>
        </p:txBody>
      </p:sp>
      <p:pic>
        <p:nvPicPr>
          <p:cNvPr id="4" name="Picture 3">
            <a:extLst>
              <a:ext uri="{FF2B5EF4-FFF2-40B4-BE49-F238E27FC236}">
                <a16:creationId xmlns:a16="http://schemas.microsoft.com/office/drawing/2014/main" id="{03094ABA-E814-45C6-BAFC-297F10AD6624}"/>
              </a:ext>
            </a:extLst>
          </p:cNvPr>
          <p:cNvPicPr>
            <a:picLocks noChangeAspect="1"/>
          </p:cNvPicPr>
          <p:nvPr/>
        </p:nvPicPr>
        <p:blipFill>
          <a:blip r:embed="rId2"/>
          <a:stretch>
            <a:fillRect/>
          </a:stretch>
        </p:blipFill>
        <p:spPr>
          <a:xfrm rot="5400000">
            <a:off x="2830675" y="433764"/>
            <a:ext cx="4958249" cy="7452491"/>
          </a:xfrm>
          <a:prstGeom prst="rect">
            <a:avLst/>
          </a:prstGeom>
        </p:spPr>
      </p:pic>
    </p:spTree>
    <p:extLst>
      <p:ext uri="{BB962C8B-B14F-4D97-AF65-F5344CB8AC3E}">
        <p14:creationId xmlns:p14="http://schemas.microsoft.com/office/powerpoint/2010/main" val="3243189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F21316-8D9D-4D19-B822-53084E9AE6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7200" y="373174"/>
            <a:ext cx="3557058" cy="3092518"/>
          </a:xfrm>
          <a:prstGeom prst="rect">
            <a:avLst/>
          </a:prstGeom>
        </p:spPr>
      </p:pic>
      <p:sp>
        <p:nvSpPr>
          <p:cNvPr id="3" name="Content Placeholder 2">
            <a:extLst>
              <a:ext uri="{FF2B5EF4-FFF2-40B4-BE49-F238E27FC236}">
                <a16:creationId xmlns:a16="http://schemas.microsoft.com/office/drawing/2014/main" id="{6567FCC0-A1C8-44A6-AD06-208DBFE54484}"/>
              </a:ext>
            </a:extLst>
          </p:cNvPr>
          <p:cNvSpPr>
            <a:spLocks noGrp="1"/>
          </p:cNvSpPr>
          <p:nvPr>
            <p:ph idx="1"/>
          </p:nvPr>
        </p:nvSpPr>
        <p:spPr>
          <a:xfrm>
            <a:off x="760790" y="3534869"/>
            <a:ext cx="10515600" cy="3106551"/>
          </a:xfrm>
        </p:spPr>
        <p:txBody>
          <a:bodyPr>
            <a:normAutofit/>
          </a:bodyPr>
          <a:lstStyle/>
          <a:p>
            <a:pPr marL="0" indent="0">
              <a:buNone/>
            </a:pPr>
            <a:r>
              <a:rPr lang="en-CA" sz="3600" dirty="0"/>
              <a:t>It began as email lists and Usenet groups. It grew through blogs and personal websites, from sites as humble as my own to those as sprawling in their ambition as Wikipedia. And it thrived in the age of social networks, online classrooms, and massive open online courses.</a:t>
            </a:r>
            <a:endParaRPr lang="en-US" sz="3600" dirty="0"/>
          </a:p>
        </p:txBody>
      </p:sp>
    </p:spTree>
    <p:extLst>
      <p:ext uri="{BB962C8B-B14F-4D97-AF65-F5344CB8AC3E}">
        <p14:creationId xmlns:p14="http://schemas.microsoft.com/office/powerpoint/2010/main" val="3847044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5A7942-C555-4640-BD5D-3A42F132864E}"/>
              </a:ext>
            </a:extLst>
          </p:cNvPr>
          <p:cNvSpPr>
            <a:spLocks noGrp="1"/>
          </p:cNvSpPr>
          <p:nvPr>
            <p:ph idx="1"/>
          </p:nvPr>
        </p:nvSpPr>
        <p:spPr>
          <a:xfrm>
            <a:off x="838200" y="3070411"/>
            <a:ext cx="10515600" cy="3106551"/>
          </a:xfrm>
        </p:spPr>
        <p:txBody>
          <a:bodyPr>
            <a:normAutofit/>
          </a:bodyPr>
          <a:lstStyle/>
          <a:p>
            <a:pPr marL="0" indent="0">
              <a:buNone/>
            </a:pPr>
            <a:r>
              <a:rPr lang="en-CA" sz="3600" dirty="0"/>
              <a:t>“About 40 to 45 per cent of visitors to OCW are students at other universities who are looking for material to complement their course. Nearly as many are what MIT terms "self-learners" - people, usually working professionals, who are not enrolled in any formal education programme.” </a:t>
            </a:r>
            <a:r>
              <a:rPr lang="en-CA" sz="3600" i="1" dirty="0"/>
              <a:t>- </a:t>
            </a:r>
            <a:r>
              <a:rPr lang="en-US" sz="3600" i="1" dirty="0"/>
              <a:t>Rebecca Attwood</a:t>
            </a:r>
          </a:p>
        </p:txBody>
      </p:sp>
      <p:sp>
        <p:nvSpPr>
          <p:cNvPr id="4" name="Rectangle 3">
            <a:extLst>
              <a:ext uri="{FF2B5EF4-FFF2-40B4-BE49-F238E27FC236}">
                <a16:creationId xmlns:a16="http://schemas.microsoft.com/office/drawing/2014/main" id="{7BDDA957-9BAF-4064-B209-594A12EB2CD9}"/>
              </a:ext>
            </a:extLst>
          </p:cNvPr>
          <p:cNvSpPr/>
          <p:nvPr/>
        </p:nvSpPr>
        <p:spPr>
          <a:xfrm>
            <a:off x="838200" y="6176962"/>
            <a:ext cx="11282082" cy="646331"/>
          </a:xfrm>
          <a:prstGeom prst="rect">
            <a:avLst/>
          </a:prstGeom>
        </p:spPr>
        <p:txBody>
          <a:bodyPr wrap="square">
            <a:spAutoFit/>
          </a:bodyPr>
          <a:lstStyle/>
          <a:p>
            <a:r>
              <a:rPr lang="en-US" dirty="0">
                <a:hlinkClick r:id="rId2"/>
              </a:rPr>
              <a:t>https://www.timeshighereducation.com/cn/features/get-it-out-in-the-open/408300.article?sectioncode=26&amp;storycode=408300&amp;c=2</a:t>
            </a:r>
            <a:r>
              <a:rPr lang="en-US" dirty="0"/>
              <a:t> </a:t>
            </a:r>
          </a:p>
        </p:txBody>
      </p:sp>
      <p:pic>
        <p:nvPicPr>
          <p:cNvPr id="6" name="Picture 5" descr="A screenshot of a social media post&#10;&#10;Description generated with very high confidence">
            <a:extLst>
              <a:ext uri="{FF2B5EF4-FFF2-40B4-BE49-F238E27FC236}">
                <a16:creationId xmlns:a16="http://schemas.microsoft.com/office/drawing/2014/main" id="{A5B1F139-2048-45D4-99CF-A85CDCE63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108" y="167011"/>
            <a:ext cx="3118597" cy="2700249"/>
          </a:xfrm>
          <a:prstGeom prst="rect">
            <a:avLst/>
          </a:prstGeom>
        </p:spPr>
      </p:pic>
    </p:spTree>
    <p:extLst>
      <p:ext uri="{BB962C8B-B14F-4D97-AF65-F5344CB8AC3E}">
        <p14:creationId xmlns:p14="http://schemas.microsoft.com/office/powerpoint/2010/main" val="2260009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AA85D3-3C38-496D-AAD9-97534563BD58}"/>
              </a:ext>
            </a:extLst>
          </p:cNvPr>
          <p:cNvSpPr>
            <a:spLocks noGrp="1"/>
          </p:cNvSpPr>
          <p:nvPr>
            <p:ph idx="1"/>
          </p:nvPr>
        </p:nvSpPr>
        <p:spPr>
          <a:xfrm>
            <a:off x="838200" y="3576917"/>
            <a:ext cx="10515600" cy="2600045"/>
          </a:xfrm>
        </p:spPr>
        <p:txBody>
          <a:bodyPr>
            <a:normAutofit/>
          </a:bodyPr>
          <a:lstStyle/>
          <a:p>
            <a:pPr marL="0" indent="0">
              <a:buNone/>
            </a:pPr>
            <a:r>
              <a:rPr lang="en-CA" sz="3600" dirty="0"/>
              <a:t>Today a significant percentage of open education is offered in the form of the Massive Open Online Course (MOOC). A MOOC is more than just the online course materials - the idea is that the actual </a:t>
            </a:r>
            <a:r>
              <a:rPr lang="en-CA" sz="3600" i="1" dirty="0"/>
              <a:t>teaching</a:t>
            </a:r>
            <a:r>
              <a:rPr lang="en-CA" sz="3600" dirty="0"/>
              <a:t> of the course also takes place online.</a:t>
            </a:r>
            <a:endParaRPr lang="en-US" sz="3600" dirty="0"/>
          </a:p>
        </p:txBody>
      </p:sp>
      <p:pic>
        <p:nvPicPr>
          <p:cNvPr id="4" name="Picture 2" descr="https://47c88746-a-62cb3a1a-s-sites.googlegroups.com/site/themoocguide/3-cck08---the-distributed-course/network.png?attachauth=ANoY7cpGO0ZuErDThRbauG8k6YJM9thu2IWY-XSAhSiiNqTyw09L4kEsnmvq9O_TrMbbTo5SclelszfCPLuvGFXWgnUPLXvCOQ6YMfZV7XEulJc6ySBtN5ty0dXlRekqBzK3kNKzzBLdKt_yikBgOHOv_XSVMzjbwGAVk0EPWKjVBfBCX0NGDF7cg_XsgKY5Vibde2e7JxLKfOxPKLSEdVpkJkhHsQIJIqB20HGgaagyrRlyoWKqYdympb77CH8_vYj4B2r1fJzd&amp;attredirects=0">
            <a:extLst>
              <a:ext uri="{FF2B5EF4-FFF2-40B4-BE49-F238E27FC236}">
                <a16:creationId xmlns:a16="http://schemas.microsoft.com/office/drawing/2014/main" id="{26E4E17E-D899-47CC-818E-CD6721481C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6930" y="492123"/>
            <a:ext cx="5195836" cy="2865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217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E8FD40-32B5-4BA6-A422-F8A6916AA93D}"/>
              </a:ext>
            </a:extLst>
          </p:cNvPr>
          <p:cNvSpPr>
            <a:spLocks noGrp="1"/>
          </p:cNvSpPr>
          <p:nvPr>
            <p:ph idx="1"/>
          </p:nvPr>
        </p:nvSpPr>
        <p:spPr>
          <a:xfrm>
            <a:off x="838200" y="3101787"/>
            <a:ext cx="10515600" cy="3075175"/>
          </a:xfrm>
        </p:spPr>
        <p:txBody>
          <a:bodyPr>
            <a:normAutofit/>
          </a:bodyPr>
          <a:lstStyle/>
          <a:p>
            <a:pPr marL="0" indent="0">
              <a:buNone/>
            </a:pPr>
            <a:r>
              <a:rPr lang="en-US" sz="3600" dirty="0"/>
              <a:t>What does it mean to be open? “</a:t>
            </a:r>
            <a:r>
              <a:rPr lang="en-US" altLang="en-US" sz="3600" dirty="0">
                <a:latin typeface="Arial" panose="020B0604020202020204" pitchFamily="34" charset="0"/>
              </a:rPr>
              <a:t>Open education is a philosophy about the way people should produce, share, and build on knowledge. Proponents of open education believe everyone in the world should have access to high-quality educational experiences.”</a:t>
            </a:r>
            <a:endParaRPr lang="en-US" sz="3600" dirty="0"/>
          </a:p>
        </p:txBody>
      </p:sp>
      <p:sp>
        <p:nvSpPr>
          <p:cNvPr id="4" name="Rectangle 3">
            <a:extLst>
              <a:ext uri="{FF2B5EF4-FFF2-40B4-BE49-F238E27FC236}">
                <a16:creationId xmlns:a16="http://schemas.microsoft.com/office/drawing/2014/main" id="{0E6A0F2C-A906-4663-B3AA-5D64D27D7CF3}"/>
              </a:ext>
            </a:extLst>
          </p:cNvPr>
          <p:cNvSpPr/>
          <p:nvPr/>
        </p:nvSpPr>
        <p:spPr>
          <a:xfrm>
            <a:off x="944735" y="6176963"/>
            <a:ext cx="2735429" cy="369332"/>
          </a:xfrm>
          <a:prstGeom prst="rect">
            <a:avLst/>
          </a:prstGeom>
        </p:spPr>
        <p:txBody>
          <a:bodyPr wrap="none">
            <a:spAutoFit/>
          </a:bodyPr>
          <a:lstStyle/>
          <a:p>
            <a:r>
              <a:rPr lang="en-US" dirty="0">
                <a:hlinkClick r:id="rId2"/>
              </a:rPr>
              <a:t>https://openedreader.org/</a:t>
            </a:r>
            <a:r>
              <a:rPr lang="en-US" dirty="0"/>
              <a:t> </a:t>
            </a:r>
          </a:p>
        </p:txBody>
      </p:sp>
      <p:pic>
        <p:nvPicPr>
          <p:cNvPr id="5" name="Picture 4">
            <a:extLst>
              <a:ext uri="{FF2B5EF4-FFF2-40B4-BE49-F238E27FC236}">
                <a16:creationId xmlns:a16="http://schemas.microsoft.com/office/drawing/2014/main" id="{44393D2F-4224-4431-A263-68724B89C4D2}"/>
              </a:ext>
            </a:extLst>
          </p:cNvPr>
          <p:cNvPicPr>
            <a:picLocks noChangeAspect="1"/>
          </p:cNvPicPr>
          <p:nvPr/>
        </p:nvPicPr>
        <p:blipFill>
          <a:blip r:embed="rId3"/>
          <a:stretch>
            <a:fillRect/>
          </a:stretch>
        </p:blipFill>
        <p:spPr>
          <a:xfrm>
            <a:off x="5162895" y="20353"/>
            <a:ext cx="6190905" cy="3006588"/>
          </a:xfrm>
          <a:prstGeom prst="rect">
            <a:avLst/>
          </a:prstGeom>
        </p:spPr>
      </p:pic>
    </p:spTree>
    <p:extLst>
      <p:ext uri="{BB962C8B-B14F-4D97-AF65-F5344CB8AC3E}">
        <p14:creationId xmlns:p14="http://schemas.microsoft.com/office/powerpoint/2010/main" val="21381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DF26B-19C3-4E0F-A3E7-FD3C2E3440D3}"/>
              </a:ext>
            </a:extLst>
          </p:cNvPr>
          <p:cNvSpPr>
            <a:spLocks noGrp="1"/>
          </p:cNvSpPr>
          <p:nvPr>
            <p:ph idx="1"/>
          </p:nvPr>
        </p:nvSpPr>
        <p:spPr>
          <a:xfrm>
            <a:off x="838200" y="3558987"/>
            <a:ext cx="10515600" cy="2617975"/>
          </a:xfrm>
        </p:spPr>
        <p:txBody>
          <a:bodyPr>
            <a:normAutofit/>
          </a:bodyPr>
          <a:lstStyle/>
          <a:p>
            <a:pPr marL="0" indent="0">
              <a:buNone/>
            </a:pPr>
            <a:r>
              <a:rPr lang="en-US" sz="3600" dirty="0"/>
              <a:t>World-class universities should be tasked with a shared responsibility for building capacity in higher education systems as a whole. Scarce national resources be focused on creating world-class systems rather than world-class universities. - </a:t>
            </a:r>
            <a:r>
              <a:rPr lang="en-US" sz="3600" i="1" dirty="0" err="1"/>
              <a:t>Rajani</a:t>
            </a:r>
            <a:r>
              <a:rPr lang="en-US" sz="3600" i="1" dirty="0"/>
              <a:t> Naidoo</a:t>
            </a:r>
          </a:p>
        </p:txBody>
      </p:sp>
      <p:sp>
        <p:nvSpPr>
          <p:cNvPr id="4" name="Rectangle 3">
            <a:extLst>
              <a:ext uri="{FF2B5EF4-FFF2-40B4-BE49-F238E27FC236}">
                <a16:creationId xmlns:a16="http://schemas.microsoft.com/office/drawing/2014/main" id="{E0AC8103-6B75-4894-9E9F-34ABE318BB1E}"/>
              </a:ext>
            </a:extLst>
          </p:cNvPr>
          <p:cNvSpPr/>
          <p:nvPr/>
        </p:nvSpPr>
        <p:spPr>
          <a:xfrm>
            <a:off x="922255" y="6176963"/>
            <a:ext cx="8136904" cy="369332"/>
          </a:xfrm>
          <a:prstGeom prst="rect">
            <a:avLst/>
          </a:prstGeom>
        </p:spPr>
        <p:txBody>
          <a:bodyPr wrap="square">
            <a:spAutoFit/>
          </a:bodyPr>
          <a:lstStyle/>
          <a:p>
            <a:r>
              <a:rPr lang="en-US" dirty="0">
                <a:hlinkClick r:id="rId2"/>
              </a:rPr>
              <a:t>http://www.universityworldnews.com/article.php?story=20180417162622337</a:t>
            </a:r>
            <a:r>
              <a:rPr lang="en-US" dirty="0"/>
              <a:t> </a:t>
            </a:r>
          </a:p>
        </p:txBody>
      </p:sp>
      <p:pic>
        <p:nvPicPr>
          <p:cNvPr id="5" name="Picture 4">
            <a:extLst>
              <a:ext uri="{FF2B5EF4-FFF2-40B4-BE49-F238E27FC236}">
                <a16:creationId xmlns:a16="http://schemas.microsoft.com/office/drawing/2014/main" id="{3BC7A440-7666-4F0A-8AB1-7D1E02DA7C79}"/>
              </a:ext>
            </a:extLst>
          </p:cNvPr>
          <p:cNvPicPr>
            <a:picLocks noChangeAspect="1"/>
          </p:cNvPicPr>
          <p:nvPr/>
        </p:nvPicPr>
        <p:blipFill>
          <a:blip r:embed="rId3"/>
          <a:stretch>
            <a:fillRect/>
          </a:stretch>
        </p:blipFill>
        <p:spPr>
          <a:xfrm>
            <a:off x="922255" y="210671"/>
            <a:ext cx="4957541" cy="3177988"/>
          </a:xfrm>
          <a:prstGeom prst="rect">
            <a:avLst/>
          </a:prstGeom>
        </p:spPr>
      </p:pic>
    </p:spTree>
    <p:extLst>
      <p:ext uri="{BB962C8B-B14F-4D97-AF65-F5344CB8AC3E}">
        <p14:creationId xmlns:p14="http://schemas.microsoft.com/office/powerpoint/2010/main" val="2703992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E328E7-8954-4F5C-9B43-3F1255DF6426}"/>
              </a:ext>
            </a:extLst>
          </p:cNvPr>
          <p:cNvSpPr>
            <a:spLocks noGrp="1"/>
          </p:cNvSpPr>
          <p:nvPr>
            <p:ph idx="1"/>
          </p:nvPr>
        </p:nvSpPr>
        <p:spPr>
          <a:xfrm>
            <a:off x="2219885" y="628837"/>
            <a:ext cx="7886700" cy="4351338"/>
          </a:xfrm>
        </p:spPr>
        <p:txBody>
          <a:bodyPr/>
          <a:lstStyle/>
          <a:p>
            <a:pPr marL="0" indent="0">
              <a:buNone/>
            </a:pPr>
            <a:r>
              <a:rPr lang="en-US" altLang="en-US" b="1" dirty="0">
                <a:latin typeface="Arial" panose="020B0604020202020204" pitchFamily="34" charset="0"/>
              </a:rPr>
              <a:t>Open education</a:t>
            </a:r>
            <a:r>
              <a:rPr lang="en-US" altLang="en-US" dirty="0">
                <a:latin typeface="Arial" panose="020B0604020202020204" pitchFamily="34" charset="0"/>
              </a:rPr>
              <a:t> is a philosophy about the way people should produce, share, and build on knowledge. Proponents of </a:t>
            </a:r>
            <a:r>
              <a:rPr lang="en-US" altLang="en-US" b="1" dirty="0">
                <a:latin typeface="Arial" panose="020B0604020202020204" pitchFamily="34" charset="0"/>
              </a:rPr>
              <a:t>open education</a:t>
            </a:r>
            <a:r>
              <a:rPr lang="en-US" altLang="en-US" dirty="0">
                <a:latin typeface="Arial" panose="020B0604020202020204" pitchFamily="34" charset="0"/>
              </a:rPr>
              <a:t> believe everyone in the world should have access to high-quality </a:t>
            </a:r>
            <a:r>
              <a:rPr lang="en-US" altLang="en-US" b="1" dirty="0">
                <a:latin typeface="Arial" panose="020B0604020202020204" pitchFamily="34" charset="0"/>
              </a:rPr>
              <a:t>educational</a:t>
            </a:r>
            <a:r>
              <a:rPr lang="en-US" altLang="en-US" dirty="0">
                <a:latin typeface="Arial" panose="020B0604020202020204" pitchFamily="34" charset="0"/>
              </a:rPr>
              <a:t> experiences and resources, and they work to eliminate barriers to this goal.</a:t>
            </a:r>
          </a:p>
          <a:p>
            <a:endParaRPr lang="en-US" dirty="0"/>
          </a:p>
        </p:txBody>
      </p:sp>
      <p:sp>
        <p:nvSpPr>
          <p:cNvPr id="10" name="Rectangle 9">
            <a:extLst>
              <a:ext uri="{FF2B5EF4-FFF2-40B4-BE49-F238E27FC236}">
                <a16:creationId xmlns:a16="http://schemas.microsoft.com/office/drawing/2014/main" id="{6EA93879-8D8E-414B-A4A5-26707EB1B4F1}"/>
              </a:ext>
            </a:extLst>
          </p:cNvPr>
          <p:cNvSpPr/>
          <p:nvPr/>
        </p:nvSpPr>
        <p:spPr>
          <a:xfrm>
            <a:off x="2335306" y="6261413"/>
            <a:ext cx="7342094" cy="369332"/>
          </a:xfrm>
          <a:prstGeom prst="rect">
            <a:avLst/>
          </a:prstGeom>
        </p:spPr>
        <p:txBody>
          <a:bodyPr wrap="square">
            <a:spAutoFit/>
          </a:bodyPr>
          <a:lstStyle/>
          <a:p>
            <a:r>
              <a:rPr lang="en-US" dirty="0">
                <a:hlinkClick r:id="rId2"/>
              </a:rPr>
              <a:t>https://opensource.com/resources/what-open-education</a:t>
            </a:r>
            <a:r>
              <a:rPr lang="en-US" dirty="0"/>
              <a:t> </a:t>
            </a:r>
          </a:p>
        </p:txBody>
      </p:sp>
      <p:pic>
        <p:nvPicPr>
          <p:cNvPr id="12" name="Picture 11" descr="A black sign with white text&#10;&#10;Description generated with high confidence">
            <a:extLst>
              <a:ext uri="{FF2B5EF4-FFF2-40B4-BE49-F238E27FC236}">
                <a16:creationId xmlns:a16="http://schemas.microsoft.com/office/drawing/2014/main" id="{72D657CA-7727-4B7F-BB6F-D960B0D3E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188" y="3550644"/>
            <a:ext cx="4287370" cy="2407523"/>
          </a:xfrm>
          <a:prstGeom prst="rect">
            <a:avLst/>
          </a:prstGeom>
        </p:spPr>
      </p:pic>
    </p:spTree>
    <p:extLst>
      <p:ext uri="{BB962C8B-B14F-4D97-AF65-F5344CB8AC3E}">
        <p14:creationId xmlns:p14="http://schemas.microsoft.com/office/powerpoint/2010/main" val="2090084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106FB0-0F03-41C5-AE12-3A21DFC64D63}"/>
              </a:ext>
            </a:extLst>
          </p:cNvPr>
          <p:cNvSpPr>
            <a:spLocks noGrp="1"/>
          </p:cNvSpPr>
          <p:nvPr>
            <p:ph idx="1"/>
          </p:nvPr>
        </p:nvSpPr>
        <p:spPr>
          <a:xfrm>
            <a:off x="838200" y="622005"/>
            <a:ext cx="10515600" cy="5554958"/>
          </a:xfrm>
        </p:spPr>
        <p:txBody>
          <a:bodyPr>
            <a:normAutofit/>
          </a:bodyPr>
          <a:lstStyle/>
          <a:p>
            <a:pPr marL="0" indent="0">
              <a:buNone/>
            </a:pPr>
            <a:r>
              <a:rPr lang="en-US" sz="4000" dirty="0"/>
              <a:t>3. Meeting the Challenges</a:t>
            </a:r>
          </a:p>
        </p:txBody>
      </p:sp>
      <p:pic>
        <p:nvPicPr>
          <p:cNvPr id="4" name="Picture 3">
            <a:extLst>
              <a:ext uri="{FF2B5EF4-FFF2-40B4-BE49-F238E27FC236}">
                <a16:creationId xmlns:a16="http://schemas.microsoft.com/office/drawing/2014/main" id="{98D68649-0B96-4B25-BC6F-8B99FED7FD31}"/>
              </a:ext>
            </a:extLst>
          </p:cNvPr>
          <p:cNvPicPr>
            <a:picLocks noChangeAspect="1"/>
          </p:cNvPicPr>
          <p:nvPr/>
        </p:nvPicPr>
        <p:blipFill>
          <a:blip r:embed="rId2"/>
          <a:stretch>
            <a:fillRect/>
          </a:stretch>
        </p:blipFill>
        <p:spPr>
          <a:xfrm>
            <a:off x="994145" y="1400859"/>
            <a:ext cx="6761353" cy="4718178"/>
          </a:xfrm>
          <a:prstGeom prst="rect">
            <a:avLst/>
          </a:prstGeom>
        </p:spPr>
      </p:pic>
    </p:spTree>
    <p:extLst>
      <p:ext uri="{BB962C8B-B14F-4D97-AF65-F5344CB8AC3E}">
        <p14:creationId xmlns:p14="http://schemas.microsoft.com/office/powerpoint/2010/main" val="307283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915D9E-4D30-40BA-B235-10201707F6D9}"/>
              </a:ext>
            </a:extLst>
          </p:cNvPr>
          <p:cNvSpPr>
            <a:spLocks noGrp="1"/>
          </p:cNvSpPr>
          <p:nvPr>
            <p:ph idx="1"/>
          </p:nvPr>
        </p:nvSpPr>
        <p:spPr>
          <a:xfrm>
            <a:off x="838200" y="3523129"/>
            <a:ext cx="10515600" cy="3012422"/>
          </a:xfrm>
        </p:spPr>
        <p:txBody>
          <a:bodyPr>
            <a:normAutofit lnSpcReduction="10000"/>
          </a:bodyPr>
          <a:lstStyle/>
          <a:p>
            <a:pPr marL="0" indent="0">
              <a:buNone/>
            </a:pPr>
            <a:r>
              <a:rPr lang="en-CA" sz="3600" dirty="0"/>
              <a:t>“The most typical course registrant is a male with a bachelor’s degree who is 26 or older.” But while this is true, the same data from the first year of EdX shows 9,148 people from Colombia completing the course and obtaining a certificate, which is a significant outcome even if the percentages are small. - </a:t>
            </a:r>
            <a:r>
              <a:rPr lang="en-US" sz="3600" i="1" dirty="0"/>
              <a:t>Andrew Ho, et.al.</a:t>
            </a:r>
          </a:p>
        </p:txBody>
      </p:sp>
      <p:pic>
        <p:nvPicPr>
          <p:cNvPr id="5" name="Picture 4">
            <a:extLst>
              <a:ext uri="{FF2B5EF4-FFF2-40B4-BE49-F238E27FC236}">
                <a16:creationId xmlns:a16="http://schemas.microsoft.com/office/drawing/2014/main" id="{C7B5824C-2B30-45EB-81C3-62D0BB0CCA37}"/>
              </a:ext>
            </a:extLst>
          </p:cNvPr>
          <p:cNvPicPr>
            <a:picLocks noChangeAspect="1"/>
          </p:cNvPicPr>
          <p:nvPr/>
        </p:nvPicPr>
        <p:blipFill>
          <a:blip r:embed="rId2"/>
          <a:stretch>
            <a:fillRect/>
          </a:stretch>
        </p:blipFill>
        <p:spPr>
          <a:xfrm>
            <a:off x="959154" y="322449"/>
            <a:ext cx="5572276" cy="2937558"/>
          </a:xfrm>
          <a:prstGeom prst="rect">
            <a:avLst/>
          </a:prstGeom>
        </p:spPr>
      </p:pic>
    </p:spTree>
    <p:extLst>
      <p:ext uri="{BB962C8B-B14F-4D97-AF65-F5344CB8AC3E}">
        <p14:creationId xmlns:p14="http://schemas.microsoft.com/office/powerpoint/2010/main" val="850672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0BED78-6087-4205-B808-A2AC6AA50B32}"/>
              </a:ext>
            </a:extLst>
          </p:cNvPr>
          <p:cNvSpPr>
            <a:spLocks noGrp="1"/>
          </p:cNvSpPr>
          <p:nvPr>
            <p:ph idx="1"/>
          </p:nvPr>
        </p:nvSpPr>
        <p:spPr>
          <a:xfrm>
            <a:off x="838200" y="4105835"/>
            <a:ext cx="10515600" cy="2071128"/>
          </a:xfrm>
        </p:spPr>
        <p:txBody>
          <a:bodyPr>
            <a:normAutofit/>
          </a:bodyPr>
          <a:lstStyle/>
          <a:p>
            <a:pPr marL="0" indent="0">
              <a:buNone/>
            </a:pPr>
            <a:r>
              <a:rPr lang="en-CA" sz="3600" dirty="0"/>
              <a:t>MOOCs and other forms of open online learning are emerging from around the world. In Colombia, for example, MOOCs have been produced by the University of Los Andes, </a:t>
            </a:r>
            <a:r>
              <a:rPr lang="en-CA" sz="3600" dirty="0" err="1"/>
              <a:t>Javeriana</a:t>
            </a:r>
            <a:r>
              <a:rPr lang="en-CA" sz="3600" dirty="0"/>
              <a:t> and Pereira.</a:t>
            </a:r>
            <a:endParaRPr lang="en-US" sz="3600" dirty="0"/>
          </a:p>
        </p:txBody>
      </p:sp>
      <p:pic>
        <p:nvPicPr>
          <p:cNvPr id="4" name="Picture 3">
            <a:extLst>
              <a:ext uri="{FF2B5EF4-FFF2-40B4-BE49-F238E27FC236}">
                <a16:creationId xmlns:a16="http://schemas.microsoft.com/office/drawing/2014/main" id="{68950194-0D64-4153-A99E-DCEF46C037ED}"/>
              </a:ext>
            </a:extLst>
          </p:cNvPr>
          <p:cNvPicPr>
            <a:picLocks noChangeAspect="1"/>
          </p:cNvPicPr>
          <p:nvPr/>
        </p:nvPicPr>
        <p:blipFill>
          <a:blip r:embed="rId2"/>
          <a:stretch>
            <a:fillRect/>
          </a:stretch>
        </p:blipFill>
        <p:spPr>
          <a:xfrm>
            <a:off x="928913" y="565261"/>
            <a:ext cx="5970210" cy="3234362"/>
          </a:xfrm>
          <a:prstGeom prst="rect">
            <a:avLst/>
          </a:prstGeom>
        </p:spPr>
      </p:pic>
    </p:spTree>
    <p:extLst>
      <p:ext uri="{BB962C8B-B14F-4D97-AF65-F5344CB8AC3E}">
        <p14:creationId xmlns:p14="http://schemas.microsoft.com/office/powerpoint/2010/main" val="3817044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9384BF-CFEC-44F7-B085-1F1218820670}"/>
              </a:ext>
            </a:extLst>
          </p:cNvPr>
          <p:cNvSpPr>
            <a:spLocks noGrp="1"/>
          </p:cNvSpPr>
          <p:nvPr>
            <p:ph idx="1"/>
          </p:nvPr>
        </p:nvSpPr>
        <p:spPr>
          <a:xfrm>
            <a:off x="838200" y="3756211"/>
            <a:ext cx="10515600" cy="2904565"/>
          </a:xfrm>
        </p:spPr>
        <p:txBody>
          <a:bodyPr>
            <a:normAutofit/>
          </a:bodyPr>
          <a:lstStyle/>
          <a:p>
            <a:pPr marL="0" indent="0">
              <a:buNone/>
            </a:pPr>
            <a:r>
              <a:rPr lang="en-CA" sz="3600" dirty="0"/>
              <a:t>In a study of MOOC users from Colombia, the Philippines and South Africa, “less than half of the MOOC users surveyed had completed higher education… a quarter of MOOC users reported high school as their highest level of education finished.</a:t>
            </a:r>
            <a:endParaRPr lang="en-US" sz="3600" dirty="0"/>
          </a:p>
        </p:txBody>
      </p:sp>
      <p:pic>
        <p:nvPicPr>
          <p:cNvPr id="4" name="Picture 3">
            <a:extLst>
              <a:ext uri="{FF2B5EF4-FFF2-40B4-BE49-F238E27FC236}">
                <a16:creationId xmlns:a16="http://schemas.microsoft.com/office/drawing/2014/main" id="{A9CB0CBB-FC7E-4556-B5B9-82128FCBE3E7}"/>
              </a:ext>
            </a:extLst>
          </p:cNvPr>
          <p:cNvPicPr>
            <a:picLocks noChangeAspect="1"/>
          </p:cNvPicPr>
          <p:nvPr/>
        </p:nvPicPr>
        <p:blipFill>
          <a:blip r:embed="rId2"/>
          <a:stretch>
            <a:fillRect/>
          </a:stretch>
        </p:blipFill>
        <p:spPr>
          <a:xfrm>
            <a:off x="953105" y="719690"/>
            <a:ext cx="4693054" cy="2882271"/>
          </a:xfrm>
          <a:prstGeom prst="rect">
            <a:avLst/>
          </a:prstGeom>
        </p:spPr>
      </p:pic>
      <p:sp>
        <p:nvSpPr>
          <p:cNvPr id="5" name="Rectangle 4">
            <a:extLst>
              <a:ext uri="{FF2B5EF4-FFF2-40B4-BE49-F238E27FC236}">
                <a16:creationId xmlns:a16="http://schemas.microsoft.com/office/drawing/2014/main" id="{0B493B97-704F-444D-86C7-0CF72168B640}"/>
              </a:ext>
            </a:extLst>
          </p:cNvPr>
          <p:cNvSpPr/>
          <p:nvPr/>
        </p:nvSpPr>
        <p:spPr>
          <a:xfrm>
            <a:off x="5868254" y="3259723"/>
            <a:ext cx="6096000" cy="338554"/>
          </a:xfrm>
          <a:prstGeom prst="rect">
            <a:avLst/>
          </a:prstGeom>
        </p:spPr>
        <p:txBody>
          <a:bodyPr>
            <a:spAutoFit/>
          </a:bodyPr>
          <a:lstStyle/>
          <a:p>
            <a:r>
              <a:rPr lang="en-US" sz="800" dirty="0">
                <a:hlinkClick r:id="rId3"/>
              </a:rPr>
              <a:t>https://www.usnews.com/dims4/USNEWS/a82e3ab/2147483647/crop/4050x2700%2B0%2B0/resize/1200x1200%3E/quality/85/?url=http%3A%2F%2Fmedia.beam.usnews.com%2F8d%2F8a%2F1440b33d4b57a3850a6542b033a7%2F60531bc.BeatenPath_49_Columbia.jpg</a:t>
            </a:r>
            <a:r>
              <a:rPr lang="en-US" sz="800" dirty="0"/>
              <a:t> </a:t>
            </a:r>
          </a:p>
        </p:txBody>
      </p:sp>
      <p:sp>
        <p:nvSpPr>
          <p:cNvPr id="6" name="Rectangle 5">
            <a:extLst>
              <a:ext uri="{FF2B5EF4-FFF2-40B4-BE49-F238E27FC236}">
                <a16:creationId xmlns:a16="http://schemas.microsoft.com/office/drawing/2014/main" id="{05766C90-D8A7-431B-A85F-649392719832}"/>
              </a:ext>
            </a:extLst>
          </p:cNvPr>
          <p:cNvSpPr/>
          <p:nvPr/>
        </p:nvSpPr>
        <p:spPr>
          <a:xfrm>
            <a:off x="838199" y="6274858"/>
            <a:ext cx="9130553" cy="369332"/>
          </a:xfrm>
          <a:prstGeom prst="rect">
            <a:avLst/>
          </a:prstGeom>
        </p:spPr>
        <p:txBody>
          <a:bodyPr wrap="square">
            <a:spAutoFit/>
          </a:bodyPr>
          <a:lstStyle/>
          <a:p>
            <a:r>
              <a:rPr lang="en-US" dirty="0">
                <a:hlinkClick r:id="rId4"/>
              </a:rPr>
              <a:t>http://tascha.uw.edu/wp-content/uploads/2016/04/Press-release_final-research-report.pdf</a:t>
            </a:r>
            <a:r>
              <a:rPr lang="en-US" dirty="0"/>
              <a:t> </a:t>
            </a:r>
          </a:p>
        </p:txBody>
      </p:sp>
    </p:spTree>
    <p:extLst>
      <p:ext uri="{BB962C8B-B14F-4D97-AF65-F5344CB8AC3E}">
        <p14:creationId xmlns:p14="http://schemas.microsoft.com/office/powerpoint/2010/main" val="3496453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5FE4E4-152A-4EEA-85B0-A781312292B9}"/>
              </a:ext>
            </a:extLst>
          </p:cNvPr>
          <p:cNvSpPr>
            <a:spLocks noGrp="1"/>
          </p:cNvSpPr>
          <p:nvPr>
            <p:ph idx="1"/>
          </p:nvPr>
        </p:nvSpPr>
        <p:spPr>
          <a:xfrm>
            <a:off x="838200" y="3644151"/>
            <a:ext cx="10515600" cy="2756648"/>
          </a:xfrm>
        </p:spPr>
        <p:txBody>
          <a:bodyPr>
            <a:normAutofit/>
          </a:bodyPr>
          <a:lstStyle/>
          <a:p>
            <a:pPr marL="0" indent="0">
              <a:buNone/>
            </a:pPr>
            <a:r>
              <a:rPr lang="en-CA" sz="3600" dirty="0"/>
              <a:t>“The success of low-income country programs increasingly depends on two key factors—(</a:t>
            </a:r>
            <a:r>
              <a:rPr lang="en-CA" sz="3600" dirty="0" err="1"/>
              <a:t>i</a:t>
            </a:r>
            <a:r>
              <a:rPr lang="en-CA" sz="3600" dirty="0"/>
              <a:t>) minimum levels of government spending on health, education, and social safety nets; and (ii) specific reform measures to protect vulnerable groups.” </a:t>
            </a:r>
            <a:r>
              <a:rPr lang="en-CA" sz="3600" i="1" dirty="0"/>
              <a:t>- </a:t>
            </a:r>
            <a:r>
              <a:rPr lang="en-US" sz="3600" i="1" dirty="0"/>
              <a:t>IMF. 2017</a:t>
            </a:r>
          </a:p>
        </p:txBody>
      </p:sp>
      <p:sp>
        <p:nvSpPr>
          <p:cNvPr id="4" name="Rectangle 3">
            <a:extLst>
              <a:ext uri="{FF2B5EF4-FFF2-40B4-BE49-F238E27FC236}">
                <a16:creationId xmlns:a16="http://schemas.microsoft.com/office/drawing/2014/main" id="{0C7AE88F-E809-4B56-BA73-E4406D0E0115}"/>
              </a:ext>
            </a:extLst>
          </p:cNvPr>
          <p:cNvSpPr/>
          <p:nvPr/>
        </p:nvSpPr>
        <p:spPr>
          <a:xfrm>
            <a:off x="838200" y="6131877"/>
            <a:ext cx="9144000" cy="646331"/>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hlinkClick r:id="rId2"/>
              </a:rPr>
              <a:t>http://www.imf.org/en/Publications/Policy-Papers/Issues/2017/06/01/pp042117social-safeguards-and-program-design-in-prgt-and-psi</a:t>
            </a: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pic>
        <p:nvPicPr>
          <p:cNvPr id="5" name="Picture 4">
            <a:extLst>
              <a:ext uri="{FF2B5EF4-FFF2-40B4-BE49-F238E27FC236}">
                <a16:creationId xmlns:a16="http://schemas.microsoft.com/office/drawing/2014/main" id="{CCEC12E6-AA98-482F-BD4F-4F31DE29EFAB}"/>
              </a:ext>
            </a:extLst>
          </p:cNvPr>
          <p:cNvPicPr>
            <a:picLocks noChangeAspect="1"/>
          </p:cNvPicPr>
          <p:nvPr/>
        </p:nvPicPr>
        <p:blipFill>
          <a:blip r:embed="rId3"/>
          <a:stretch>
            <a:fillRect/>
          </a:stretch>
        </p:blipFill>
        <p:spPr>
          <a:xfrm>
            <a:off x="936812" y="194963"/>
            <a:ext cx="5271247" cy="3382866"/>
          </a:xfrm>
          <a:prstGeom prst="rect">
            <a:avLst/>
          </a:prstGeom>
        </p:spPr>
      </p:pic>
    </p:spTree>
    <p:extLst>
      <p:ext uri="{BB962C8B-B14F-4D97-AF65-F5344CB8AC3E}">
        <p14:creationId xmlns:p14="http://schemas.microsoft.com/office/powerpoint/2010/main" val="2559768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01036A-02A7-4370-A389-E67BFDE3068C}"/>
              </a:ext>
            </a:extLst>
          </p:cNvPr>
          <p:cNvSpPr>
            <a:spLocks noGrp="1"/>
          </p:cNvSpPr>
          <p:nvPr>
            <p:ph idx="1"/>
          </p:nvPr>
        </p:nvSpPr>
        <p:spPr>
          <a:xfrm>
            <a:off x="838200" y="3316940"/>
            <a:ext cx="10515600" cy="3263153"/>
          </a:xfrm>
        </p:spPr>
        <p:txBody>
          <a:bodyPr>
            <a:normAutofit/>
          </a:bodyPr>
          <a:lstStyle/>
          <a:p>
            <a:pPr marL="0" indent="0">
              <a:buNone/>
            </a:pPr>
            <a:r>
              <a:rPr lang="en-US" sz="3600" dirty="0"/>
              <a:t>Think of open education as more than just courses. Think of it as sharing practices, tools, videos, and experiences and stories. Think of it as more than employment and economy, but also the skills and attitudes fundamental to learning and growing together as a society. </a:t>
            </a:r>
          </a:p>
        </p:txBody>
      </p:sp>
      <p:pic>
        <p:nvPicPr>
          <p:cNvPr id="4" name="Picture 3">
            <a:extLst>
              <a:ext uri="{FF2B5EF4-FFF2-40B4-BE49-F238E27FC236}">
                <a16:creationId xmlns:a16="http://schemas.microsoft.com/office/drawing/2014/main" id="{530014B0-9CA6-4B96-B356-747043AED3C5}"/>
              </a:ext>
            </a:extLst>
          </p:cNvPr>
          <p:cNvPicPr>
            <a:picLocks noChangeAspect="1"/>
          </p:cNvPicPr>
          <p:nvPr/>
        </p:nvPicPr>
        <p:blipFill>
          <a:blip r:embed="rId2"/>
          <a:stretch>
            <a:fillRect/>
          </a:stretch>
        </p:blipFill>
        <p:spPr>
          <a:xfrm>
            <a:off x="924076" y="243000"/>
            <a:ext cx="8331200" cy="3002902"/>
          </a:xfrm>
          <a:prstGeom prst="rect">
            <a:avLst/>
          </a:prstGeom>
        </p:spPr>
      </p:pic>
    </p:spTree>
    <p:extLst>
      <p:ext uri="{BB962C8B-B14F-4D97-AF65-F5344CB8AC3E}">
        <p14:creationId xmlns:p14="http://schemas.microsoft.com/office/powerpoint/2010/main" val="929334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4527AF-3AB2-4C20-AFAB-1CA6964B6EB9}"/>
              </a:ext>
            </a:extLst>
          </p:cNvPr>
          <p:cNvSpPr>
            <a:spLocks noGrp="1"/>
          </p:cNvSpPr>
          <p:nvPr>
            <p:ph idx="1"/>
          </p:nvPr>
        </p:nvSpPr>
        <p:spPr>
          <a:xfrm>
            <a:off x="838200" y="606056"/>
            <a:ext cx="10515600" cy="5570907"/>
          </a:xfrm>
        </p:spPr>
        <p:txBody>
          <a:bodyPr>
            <a:normAutofit/>
          </a:bodyPr>
          <a:lstStyle/>
          <a:p>
            <a:pPr marL="0" indent="0">
              <a:buNone/>
            </a:pPr>
            <a:r>
              <a:rPr lang="en-US" sz="4000" dirty="0"/>
              <a:t>4. The Way Forward</a:t>
            </a:r>
          </a:p>
        </p:txBody>
      </p:sp>
      <p:pic>
        <p:nvPicPr>
          <p:cNvPr id="4" name="Picture 3">
            <a:extLst>
              <a:ext uri="{FF2B5EF4-FFF2-40B4-BE49-F238E27FC236}">
                <a16:creationId xmlns:a16="http://schemas.microsoft.com/office/drawing/2014/main" id="{88C44AC9-6BF1-4B3E-AD3A-12C5FA41788F}"/>
              </a:ext>
            </a:extLst>
          </p:cNvPr>
          <p:cNvPicPr>
            <a:picLocks noChangeAspect="1"/>
          </p:cNvPicPr>
          <p:nvPr/>
        </p:nvPicPr>
        <p:blipFill>
          <a:blip r:embed="rId2"/>
          <a:stretch>
            <a:fillRect/>
          </a:stretch>
        </p:blipFill>
        <p:spPr>
          <a:xfrm>
            <a:off x="913524" y="1499191"/>
            <a:ext cx="7948713" cy="4470464"/>
          </a:xfrm>
          <a:prstGeom prst="rect">
            <a:avLst/>
          </a:prstGeom>
        </p:spPr>
      </p:pic>
    </p:spTree>
    <p:extLst>
      <p:ext uri="{BB962C8B-B14F-4D97-AF65-F5344CB8AC3E}">
        <p14:creationId xmlns:p14="http://schemas.microsoft.com/office/powerpoint/2010/main" val="3964582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147470-82BD-4C70-BCBB-700A0EAAB22D}"/>
              </a:ext>
            </a:extLst>
          </p:cNvPr>
          <p:cNvSpPr>
            <a:spLocks noGrp="1"/>
          </p:cNvSpPr>
          <p:nvPr>
            <p:ph idx="1"/>
          </p:nvPr>
        </p:nvSpPr>
        <p:spPr>
          <a:xfrm>
            <a:off x="838200" y="3428999"/>
            <a:ext cx="10515600" cy="3276601"/>
          </a:xfrm>
        </p:spPr>
        <p:txBody>
          <a:bodyPr>
            <a:normAutofit/>
          </a:bodyPr>
          <a:lstStyle/>
          <a:p>
            <a:pPr marL="0" indent="0">
              <a:buNone/>
            </a:pPr>
            <a:r>
              <a:rPr lang="en-CA" sz="3600" dirty="0"/>
              <a:t>“Fewer than half (49%) of the respondents thought that relevant stakeholders have the necessary skills to access, use and share OER.” These skills are, first of all, skills in the use of information and communications technology, and secondly, skills in managing licenses and publication. </a:t>
            </a:r>
            <a:endParaRPr lang="en-US" sz="3600" dirty="0"/>
          </a:p>
        </p:txBody>
      </p:sp>
      <p:sp>
        <p:nvSpPr>
          <p:cNvPr id="4" name="Rectangle 3">
            <a:extLst>
              <a:ext uri="{FF2B5EF4-FFF2-40B4-BE49-F238E27FC236}">
                <a16:creationId xmlns:a16="http://schemas.microsoft.com/office/drawing/2014/main" id="{186B5971-ACBC-4472-863D-C66F2FB0F92B}"/>
              </a:ext>
            </a:extLst>
          </p:cNvPr>
          <p:cNvSpPr/>
          <p:nvPr/>
        </p:nvSpPr>
        <p:spPr>
          <a:xfrm>
            <a:off x="838200" y="6319682"/>
            <a:ext cx="10999694" cy="369332"/>
          </a:xfrm>
          <a:prstGeom prst="rect">
            <a:avLst/>
          </a:prstGeom>
        </p:spPr>
        <p:txBody>
          <a:bodyPr wrap="square">
            <a:spAutoFit/>
          </a:bodyPr>
          <a:lstStyle/>
          <a:p>
            <a:r>
              <a:rPr lang="en-CA" dirty="0">
                <a:latin typeface="Calibri" panose="020F0502020204030204" pitchFamily="34" charset="0"/>
                <a:ea typeface="Calibri" panose="020F0502020204030204" pitchFamily="34" charset="0"/>
                <a:cs typeface="Times New Roman" panose="02020603050405020304" pitchFamily="18" charset="0"/>
                <a:hlinkClick r:id="rId2"/>
              </a:rPr>
              <a:t>http://oasis.col.org/bitstream/handle/11599/2788/2017_COL_OER-Global-Report.pdf?sequence=1&amp;isAllowed=y</a:t>
            </a:r>
            <a:r>
              <a:rPr lang="en-CA" dirty="0">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pic>
        <p:nvPicPr>
          <p:cNvPr id="5" name="Picture 4">
            <a:extLst>
              <a:ext uri="{FF2B5EF4-FFF2-40B4-BE49-F238E27FC236}">
                <a16:creationId xmlns:a16="http://schemas.microsoft.com/office/drawing/2014/main" id="{9A1FA6AE-4EF7-457B-906C-DF3D778DB946}"/>
              </a:ext>
            </a:extLst>
          </p:cNvPr>
          <p:cNvPicPr>
            <a:picLocks noChangeAspect="1"/>
          </p:cNvPicPr>
          <p:nvPr/>
        </p:nvPicPr>
        <p:blipFill>
          <a:blip r:embed="rId3"/>
          <a:stretch>
            <a:fillRect/>
          </a:stretch>
        </p:blipFill>
        <p:spPr>
          <a:xfrm>
            <a:off x="1013391" y="121024"/>
            <a:ext cx="4217515" cy="3204241"/>
          </a:xfrm>
          <a:prstGeom prst="rect">
            <a:avLst/>
          </a:prstGeom>
        </p:spPr>
      </p:pic>
      <p:pic>
        <p:nvPicPr>
          <p:cNvPr id="6" name="Picture 5">
            <a:extLst>
              <a:ext uri="{FF2B5EF4-FFF2-40B4-BE49-F238E27FC236}">
                <a16:creationId xmlns:a16="http://schemas.microsoft.com/office/drawing/2014/main" id="{AE06BE81-5206-463F-AFFA-4F9E11A783EF}"/>
              </a:ext>
            </a:extLst>
          </p:cNvPr>
          <p:cNvPicPr>
            <a:picLocks noChangeAspect="1"/>
          </p:cNvPicPr>
          <p:nvPr/>
        </p:nvPicPr>
        <p:blipFill>
          <a:blip r:embed="rId4"/>
          <a:stretch>
            <a:fillRect/>
          </a:stretch>
        </p:blipFill>
        <p:spPr>
          <a:xfrm>
            <a:off x="6255728" y="121024"/>
            <a:ext cx="4883814" cy="3157638"/>
          </a:xfrm>
          <a:prstGeom prst="rect">
            <a:avLst/>
          </a:prstGeom>
        </p:spPr>
      </p:pic>
    </p:spTree>
    <p:extLst>
      <p:ext uri="{BB962C8B-B14F-4D97-AF65-F5344CB8AC3E}">
        <p14:creationId xmlns:p14="http://schemas.microsoft.com/office/powerpoint/2010/main" val="1248146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C7A343-09D7-4328-BC71-6C00C272CDBF}"/>
              </a:ext>
            </a:extLst>
          </p:cNvPr>
          <p:cNvSpPr>
            <a:spLocks noGrp="1"/>
          </p:cNvSpPr>
          <p:nvPr>
            <p:ph idx="1"/>
          </p:nvPr>
        </p:nvSpPr>
        <p:spPr>
          <a:xfrm>
            <a:off x="838200" y="3478305"/>
            <a:ext cx="10515600" cy="3200401"/>
          </a:xfrm>
        </p:spPr>
        <p:txBody>
          <a:bodyPr>
            <a:normAutofit/>
          </a:bodyPr>
          <a:lstStyle/>
          <a:p>
            <a:pPr marL="0" indent="0">
              <a:buNone/>
            </a:pPr>
            <a:r>
              <a:rPr lang="en-CA" sz="3600" dirty="0"/>
              <a:t> “Only 41% of the respondents felt that there are sufficient OER in the main language (or languages) of education in their country.” It has been argued that the development of open online resources creates an important cultural and political voice for a country. - </a:t>
            </a:r>
            <a:r>
              <a:rPr lang="en-US" sz="3600" i="1" dirty="0"/>
              <a:t>Grainne </a:t>
            </a:r>
            <a:r>
              <a:rPr lang="en-US" sz="3600" i="1" dirty="0" err="1"/>
              <a:t>Conole</a:t>
            </a:r>
            <a:endParaRPr lang="en-US" sz="3600" i="1" dirty="0"/>
          </a:p>
        </p:txBody>
      </p:sp>
      <p:sp>
        <p:nvSpPr>
          <p:cNvPr id="4" name="Rectangle 3">
            <a:extLst>
              <a:ext uri="{FF2B5EF4-FFF2-40B4-BE49-F238E27FC236}">
                <a16:creationId xmlns:a16="http://schemas.microsoft.com/office/drawing/2014/main" id="{64B79166-15B4-45DB-86CD-E941866CFACE}"/>
              </a:ext>
            </a:extLst>
          </p:cNvPr>
          <p:cNvSpPr/>
          <p:nvPr/>
        </p:nvSpPr>
        <p:spPr>
          <a:xfrm>
            <a:off x="775447" y="6432194"/>
            <a:ext cx="9144000" cy="369332"/>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hlinkClick r:id="rId2"/>
              </a:rPr>
              <a:t>https://www.tandfonline.com/doi/abs/10.1080/01587919.2012.700563?journalCode=cdie20</a:t>
            </a:r>
            <a:r>
              <a:rPr lang="en-US"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7" name="Picture 6">
            <a:extLst>
              <a:ext uri="{FF2B5EF4-FFF2-40B4-BE49-F238E27FC236}">
                <a16:creationId xmlns:a16="http://schemas.microsoft.com/office/drawing/2014/main" id="{DF2416E2-3AB0-4C86-8A10-93521E68CF0F}"/>
              </a:ext>
            </a:extLst>
          </p:cNvPr>
          <p:cNvPicPr>
            <a:picLocks noChangeAspect="1"/>
          </p:cNvPicPr>
          <p:nvPr/>
        </p:nvPicPr>
        <p:blipFill>
          <a:blip r:embed="rId3"/>
          <a:stretch>
            <a:fillRect/>
          </a:stretch>
        </p:blipFill>
        <p:spPr>
          <a:xfrm>
            <a:off x="1004045" y="300318"/>
            <a:ext cx="4461216" cy="2989728"/>
          </a:xfrm>
          <a:prstGeom prst="rect">
            <a:avLst/>
          </a:prstGeom>
        </p:spPr>
      </p:pic>
    </p:spTree>
    <p:extLst>
      <p:ext uri="{BB962C8B-B14F-4D97-AF65-F5344CB8AC3E}">
        <p14:creationId xmlns:p14="http://schemas.microsoft.com/office/powerpoint/2010/main" val="121443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9900E3-3038-4279-988E-96C828DD5C1C}"/>
              </a:ext>
            </a:extLst>
          </p:cNvPr>
          <p:cNvSpPr>
            <a:spLocks noGrp="1"/>
          </p:cNvSpPr>
          <p:nvPr>
            <p:ph idx="1"/>
          </p:nvPr>
        </p:nvSpPr>
        <p:spPr>
          <a:xfrm>
            <a:off x="838200" y="3787587"/>
            <a:ext cx="10515600" cy="2904566"/>
          </a:xfrm>
        </p:spPr>
        <p:txBody>
          <a:bodyPr>
            <a:normAutofit/>
          </a:bodyPr>
          <a:lstStyle/>
          <a:p>
            <a:pPr marL="0" indent="0">
              <a:buNone/>
            </a:pPr>
            <a:r>
              <a:rPr lang="en-CA" sz="3600" dirty="0"/>
              <a:t>The creation of a mechanism for the production and sharing of OERs, with support from management, is also a mechanism for building a learning community of educators, and increasing instructional capacity generally.</a:t>
            </a:r>
            <a:endParaRPr lang="en-US" sz="3600" dirty="0"/>
          </a:p>
        </p:txBody>
      </p:sp>
      <p:sp>
        <p:nvSpPr>
          <p:cNvPr id="4" name="Rectangle 3">
            <a:extLst>
              <a:ext uri="{FF2B5EF4-FFF2-40B4-BE49-F238E27FC236}">
                <a16:creationId xmlns:a16="http://schemas.microsoft.com/office/drawing/2014/main" id="{DED3C936-A5BC-42FA-A490-B14774157716}"/>
              </a:ext>
            </a:extLst>
          </p:cNvPr>
          <p:cNvSpPr/>
          <p:nvPr/>
        </p:nvSpPr>
        <p:spPr>
          <a:xfrm>
            <a:off x="838200" y="6359570"/>
            <a:ext cx="5354094" cy="369332"/>
          </a:xfrm>
          <a:prstGeom prst="rect">
            <a:avLst/>
          </a:prstGeom>
        </p:spPr>
        <p:txBody>
          <a:bodyPr wrap="none">
            <a:spAutoFit/>
          </a:bodyPr>
          <a:lstStyle/>
          <a:p>
            <a:r>
              <a:rPr lang="en-CA" dirty="0">
                <a:latin typeface="Calibri" panose="020F0502020204030204" pitchFamily="34" charset="0"/>
                <a:ea typeface="Calibri" panose="020F0502020204030204" pitchFamily="34" charset="0"/>
                <a:cs typeface="Times New Roman" panose="02020603050405020304" pitchFamily="18" charset="0"/>
                <a:hlinkClick r:id="rId2"/>
              </a:rPr>
              <a:t>http://www.oecd.org/education/school/44339174.pdf</a:t>
            </a:r>
            <a:r>
              <a:rPr lang="en-CA"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EBC1494B-EC1C-44D3-A231-C386688AC49D}"/>
              </a:ext>
            </a:extLst>
          </p:cNvPr>
          <p:cNvPicPr>
            <a:picLocks noChangeAspect="1"/>
          </p:cNvPicPr>
          <p:nvPr/>
        </p:nvPicPr>
        <p:blipFill>
          <a:blip r:embed="rId3"/>
          <a:stretch>
            <a:fillRect/>
          </a:stretch>
        </p:blipFill>
        <p:spPr>
          <a:xfrm>
            <a:off x="945777" y="405741"/>
            <a:ext cx="7346576" cy="3251457"/>
          </a:xfrm>
          <a:prstGeom prst="rect">
            <a:avLst/>
          </a:prstGeom>
        </p:spPr>
      </p:pic>
    </p:spTree>
    <p:extLst>
      <p:ext uri="{BB962C8B-B14F-4D97-AF65-F5344CB8AC3E}">
        <p14:creationId xmlns:p14="http://schemas.microsoft.com/office/powerpoint/2010/main" val="1976471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What are OERs?</a:t>
            </a:r>
          </a:p>
        </p:txBody>
      </p:sp>
      <p:sp>
        <p:nvSpPr>
          <p:cNvPr id="3" name="Content Placeholder 2"/>
          <p:cNvSpPr>
            <a:spLocks noGrp="1"/>
          </p:cNvSpPr>
          <p:nvPr>
            <p:ph idx="1"/>
          </p:nvPr>
        </p:nvSpPr>
        <p:spPr/>
        <p:txBody>
          <a:bodyPr>
            <a:normAutofit/>
          </a:bodyPr>
          <a:lstStyle/>
          <a:p>
            <a:pPr marL="0" indent="0">
              <a:buNone/>
            </a:pPr>
            <a:r>
              <a:rPr lang="en-CA" sz="3200" dirty="0"/>
              <a:t>“OERs range from textbooks to curricula, syllabi, lecture notes, assignments, tests, projects, audio, video and animation.”</a:t>
            </a:r>
          </a:p>
        </p:txBody>
      </p:sp>
      <p:sp>
        <p:nvSpPr>
          <p:cNvPr id="4" name="Rectangle 3"/>
          <p:cNvSpPr/>
          <p:nvPr/>
        </p:nvSpPr>
        <p:spPr>
          <a:xfrm>
            <a:off x="2152650" y="5622836"/>
            <a:ext cx="7683500" cy="923330"/>
          </a:xfrm>
          <a:prstGeom prst="rect">
            <a:avLst/>
          </a:prstGeom>
        </p:spPr>
        <p:txBody>
          <a:bodyPr wrap="square">
            <a:spAutoFit/>
          </a:bodyPr>
          <a:lstStyle/>
          <a:p>
            <a:r>
              <a:rPr lang="en-CA" dirty="0">
                <a:hlinkClick r:id="rId2"/>
              </a:rPr>
              <a:t>http://www.unesco.org/new/en/communication-and-information/access-to-knowledge/open-educational-resources/what-are-open-educational-resources-oers/</a:t>
            </a:r>
            <a:r>
              <a:rPr lang="en-CA" dirty="0"/>
              <a:t> </a:t>
            </a:r>
          </a:p>
        </p:txBody>
      </p:sp>
      <p:pic>
        <p:nvPicPr>
          <p:cNvPr id="17410" name="Picture 2" descr="OE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8050" y="3553595"/>
            <a:ext cx="4679950" cy="1871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620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EA354A-1FA1-496B-B66F-B830C2853BCA}"/>
              </a:ext>
            </a:extLst>
          </p:cNvPr>
          <p:cNvSpPr>
            <a:spLocks noGrp="1"/>
          </p:cNvSpPr>
          <p:nvPr>
            <p:ph idx="1"/>
          </p:nvPr>
        </p:nvSpPr>
        <p:spPr>
          <a:xfrm>
            <a:off x="838200" y="4262717"/>
            <a:ext cx="10515600" cy="2380130"/>
          </a:xfrm>
        </p:spPr>
        <p:txBody>
          <a:bodyPr>
            <a:normAutofit/>
          </a:bodyPr>
          <a:lstStyle/>
          <a:p>
            <a:pPr marL="0" indent="0">
              <a:buNone/>
            </a:pPr>
            <a:r>
              <a:rPr lang="en-US" sz="3600" dirty="0"/>
              <a:t>Support the community so the community can support itself. </a:t>
            </a:r>
            <a:r>
              <a:rPr lang="en-US" sz="3600" dirty="0" err="1"/>
              <a:t>Eg.</a:t>
            </a:r>
            <a:r>
              <a:rPr lang="en-US" sz="3600" dirty="0"/>
              <a:t> B.C. Campus: “Hundreds of B.C. Faculty are learning how to customize open textbooks that also save their students money.”</a:t>
            </a:r>
          </a:p>
        </p:txBody>
      </p:sp>
      <p:sp>
        <p:nvSpPr>
          <p:cNvPr id="4" name="Rectangle 3">
            <a:extLst>
              <a:ext uri="{FF2B5EF4-FFF2-40B4-BE49-F238E27FC236}">
                <a16:creationId xmlns:a16="http://schemas.microsoft.com/office/drawing/2014/main" id="{B43302F8-95E7-447B-9161-FFB2E6917E57}"/>
              </a:ext>
            </a:extLst>
          </p:cNvPr>
          <p:cNvSpPr/>
          <p:nvPr/>
        </p:nvSpPr>
        <p:spPr>
          <a:xfrm>
            <a:off x="8128146" y="6273515"/>
            <a:ext cx="2792816" cy="369332"/>
          </a:xfrm>
          <a:prstGeom prst="rect">
            <a:avLst/>
          </a:prstGeom>
        </p:spPr>
        <p:txBody>
          <a:bodyPr wrap="none">
            <a:spAutoFit/>
          </a:bodyPr>
          <a:lstStyle/>
          <a:p>
            <a:r>
              <a:rPr lang="en-US" dirty="0">
                <a:hlinkClick r:id="rId2"/>
              </a:rPr>
              <a:t>https://open.bccampus.ca/</a:t>
            </a:r>
            <a:r>
              <a:rPr lang="en-US" dirty="0"/>
              <a:t> </a:t>
            </a:r>
          </a:p>
        </p:txBody>
      </p:sp>
      <p:pic>
        <p:nvPicPr>
          <p:cNvPr id="5" name="Picture 4">
            <a:extLst>
              <a:ext uri="{FF2B5EF4-FFF2-40B4-BE49-F238E27FC236}">
                <a16:creationId xmlns:a16="http://schemas.microsoft.com/office/drawing/2014/main" id="{FE09FC8D-476F-4DAD-8EFE-E41868135E28}"/>
              </a:ext>
            </a:extLst>
          </p:cNvPr>
          <p:cNvPicPr>
            <a:picLocks noChangeAspect="1"/>
          </p:cNvPicPr>
          <p:nvPr/>
        </p:nvPicPr>
        <p:blipFill>
          <a:blip r:embed="rId3"/>
          <a:stretch>
            <a:fillRect/>
          </a:stretch>
        </p:blipFill>
        <p:spPr>
          <a:xfrm>
            <a:off x="3204881" y="411308"/>
            <a:ext cx="8198224" cy="3779889"/>
          </a:xfrm>
          <a:prstGeom prst="rect">
            <a:avLst/>
          </a:prstGeom>
        </p:spPr>
      </p:pic>
    </p:spTree>
    <p:extLst>
      <p:ext uri="{BB962C8B-B14F-4D97-AF65-F5344CB8AC3E}">
        <p14:creationId xmlns:p14="http://schemas.microsoft.com/office/powerpoint/2010/main" val="17993577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95AFA5-3DBB-40D4-99E7-12366415010A}"/>
              </a:ext>
            </a:extLst>
          </p:cNvPr>
          <p:cNvSpPr>
            <a:spLocks noGrp="1"/>
          </p:cNvSpPr>
          <p:nvPr>
            <p:ph idx="1"/>
          </p:nvPr>
        </p:nvSpPr>
        <p:spPr>
          <a:xfrm>
            <a:off x="838200" y="728330"/>
            <a:ext cx="10515600" cy="5448633"/>
          </a:xfrm>
        </p:spPr>
        <p:txBody>
          <a:bodyPr>
            <a:normAutofit/>
          </a:bodyPr>
          <a:lstStyle/>
          <a:p>
            <a:pPr marL="0" indent="0">
              <a:buNone/>
            </a:pPr>
            <a:r>
              <a:rPr lang="en-US" sz="4000" dirty="0"/>
              <a:t>5. Four Steps to Peace - José Restrepo</a:t>
            </a:r>
          </a:p>
        </p:txBody>
      </p:sp>
      <p:sp>
        <p:nvSpPr>
          <p:cNvPr id="4" name="Rectangle 3">
            <a:extLst>
              <a:ext uri="{FF2B5EF4-FFF2-40B4-BE49-F238E27FC236}">
                <a16:creationId xmlns:a16="http://schemas.microsoft.com/office/drawing/2014/main" id="{11A01EA0-CA8A-457E-9064-3FD8F69C2ADC}"/>
              </a:ext>
            </a:extLst>
          </p:cNvPr>
          <p:cNvSpPr/>
          <p:nvPr/>
        </p:nvSpPr>
        <p:spPr>
          <a:xfrm>
            <a:off x="753139" y="6048311"/>
            <a:ext cx="10554093" cy="646331"/>
          </a:xfrm>
          <a:prstGeom prst="rect">
            <a:avLst/>
          </a:prstGeom>
        </p:spPr>
        <p:txBody>
          <a:bodyPr wrap="square">
            <a:spAutoFit/>
          </a:bodyPr>
          <a:lstStyle/>
          <a:p>
            <a:r>
              <a:rPr lang="en-US" dirty="0">
                <a:hlinkClick r:id="rId2"/>
              </a:rPr>
              <a:t>http://www.bath.ac.uk/management/news_events/news/2017/23-10-jose-restrepo-explains-how-he-is-spreading-peace-in-colombia.html</a:t>
            </a:r>
            <a:r>
              <a:rPr lang="en-US" dirty="0"/>
              <a:t> </a:t>
            </a:r>
          </a:p>
        </p:txBody>
      </p:sp>
      <p:pic>
        <p:nvPicPr>
          <p:cNvPr id="5" name="Picture 4">
            <a:extLst>
              <a:ext uri="{FF2B5EF4-FFF2-40B4-BE49-F238E27FC236}">
                <a16:creationId xmlns:a16="http://schemas.microsoft.com/office/drawing/2014/main" id="{F6ABFCEF-4209-41E4-B02F-21279707D5CE}"/>
              </a:ext>
            </a:extLst>
          </p:cNvPr>
          <p:cNvPicPr>
            <a:picLocks noChangeAspect="1"/>
          </p:cNvPicPr>
          <p:nvPr/>
        </p:nvPicPr>
        <p:blipFill>
          <a:blip r:embed="rId3"/>
          <a:stretch>
            <a:fillRect/>
          </a:stretch>
        </p:blipFill>
        <p:spPr>
          <a:xfrm>
            <a:off x="891361" y="1430079"/>
            <a:ext cx="7135175" cy="4446081"/>
          </a:xfrm>
          <a:prstGeom prst="rect">
            <a:avLst/>
          </a:prstGeom>
        </p:spPr>
      </p:pic>
    </p:spTree>
    <p:extLst>
      <p:ext uri="{BB962C8B-B14F-4D97-AF65-F5344CB8AC3E}">
        <p14:creationId xmlns:p14="http://schemas.microsoft.com/office/powerpoint/2010/main" val="1107660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442077-C18F-468B-8BC6-F44801B927CD}"/>
              </a:ext>
            </a:extLst>
          </p:cNvPr>
          <p:cNvSpPr>
            <a:spLocks noGrp="1"/>
          </p:cNvSpPr>
          <p:nvPr>
            <p:ph idx="1"/>
          </p:nvPr>
        </p:nvSpPr>
        <p:spPr>
          <a:xfrm>
            <a:off x="838200" y="4083423"/>
            <a:ext cx="10515600" cy="2465295"/>
          </a:xfrm>
        </p:spPr>
        <p:txBody>
          <a:bodyPr>
            <a:normAutofit/>
          </a:bodyPr>
          <a:lstStyle/>
          <a:p>
            <a:pPr marL="0" indent="0">
              <a:buNone/>
            </a:pPr>
            <a:r>
              <a:rPr lang="en-US" sz="3600" i="1" dirty="0"/>
              <a:t>Redistribution - </a:t>
            </a:r>
            <a:r>
              <a:rPr lang="en-US" sz="3600" dirty="0"/>
              <a:t>Scholarships for students from low income families and areas of conflict. Increase capacities in communications, information technologies, learning </a:t>
            </a:r>
          </a:p>
        </p:txBody>
      </p:sp>
      <p:sp>
        <p:nvSpPr>
          <p:cNvPr id="4" name="Rectangle 3">
            <a:extLst>
              <a:ext uri="{FF2B5EF4-FFF2-40B4-BE49-F238E27FC236}">
                <a16:creationId xmlns:a16="http://schemas.microsoft.com/office/drawing/2014/main" id="{5C630E4A-63BE-4506-934A-8D51392C68FF}"/>
              </a:ext>
            </a:extLst>
          </p:cNvPr>
          <p:cNvSpPr/>
          <p:nvPr/>
        </p:nvSpPr>
        <p:spPr>
          <a:xfrm>
            <a:off x="5855942" y="6229581"/>
            <a:ext cx="4934684" cy="369332"/>
          </a:xfrm>
          <a:prstGeom prst="rect">
            <a:avLst/>
          </a:prstGeom>
        </p:spPr>
        <p:txBody>
          <a:bodyPr wrap="none">
            <a:spAutoFit/>
          </a:bodyPr>
          <a:lstStyle/>
          <a:p>
            <a:r>
              <a:rPr lang="en-US" dirty="0">
                <a:hlinkClick r:id="rId2"/>
              </a:rPr>
              <a:t>http://aprende.colombiaaprende.edu.co/pilopaga</a:t>
            </a:r>
            <a:r>
              <a:rPr lang="en-US" dirty="0"/>
              <a:t> </a:t>
            </a:r>
          </a:p>
        </p:txBody>
      </p:sp>
      <p:pic>
        <p:nvPicPr>
          <p:cNvPr id="5" name="Picture 4">
            <a:extLst>
              <a:ext uri="{FF2B5EF4-FFF2-40B4-BE49-F238E27FC236}">
                <a16:creationId xmlns:a16="http://schemas.microsoft.com/office/drawing/2014/main" id="{2CBDA2BF-D71D-4657-965A-1BF0437A3153}"/>
              </a:ext>
            </a:extLst>
          </p:cNvPr>
          <p:cNvPicPr>
            <a:picLocks noChangeAspect="1"/>
          </p:cNvPicPr>
          <p:nvPr/>
        </p:nvPicPr>
        <p:blipFill>
          <a:blip r:embed="rId3"/>
          <a:stretch>
            <a:fillRect/>
          </a:stretch>
        </p:blipFill>
        <p:spPr>
          <a:xfrm>
            <a:off x="932329" y="515471"/>
            <a:ext cx="7615667" cy="3414351"/>
          </a:xfrm>
          <a:prstGeom prst="rect">
            <a:avLst/>
          </a:prstGeom>
        </p:spPr>
      </p:pic>
    </p:spTree>
    <p:extLst>
      <p:ext uri="{BB962C8B-B14F-4D97-AF65-F5344CB8AC3E}">
        <p14:creationId xmlns:p14="http://schemas.microsoft.com/office/powerpoint/2010/main" val="14970464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D49C1D-EC58-42F4-8892-0E30914C239E}"/>
              </a:ext>
            </a:extLst>
          </p:cNvPr>
          <p:cNvSpPr>
            <a:spLocks noGrp="1"/>
          </p:cNvSpPr>
          <p:nvPr>
            <p:ph idx="1"/>
          </p:nvPr>
        </p:nvSpPr>
        <p:spPr>
          <a:xfrm>
            <a:off x="838200" y="4615543"/>
            <a:ext cx="10515600" cy="2116950"/>
          </a:xfrm>
        </p:spPr>
        <p:txBody>
          <a:bodyPr>
            <a:normAutofit/>
          </a:bodyPr>
          <a:lstStyle/>
          <a:p>
            <a:pPr marL="0" indent="0">
              <a:buNone/>
            </a:pPr>
            <a:r>
              <a:rPr lang="en-US" sz="3600" i="1" dirty="0"/>
              <a:t>Recognition</a:t>
            </a:r>
            <a:r>
              <a:rPr lang="en-US" sz="3600" dirty="0"/>
              <a:t> - gender equality and diversity while also promoting remembrance, truth and reconciliation. A focus on training of indigenous communities and ex-combatants.</a:t>
            </a:r>
          </a:p>
        </p:txBody>
      </p:sp>
      <p:pic>
        <p:nvPicPr>
          <p:cNvPr id="4" name="Picture 3">
            <a:extLst>
              <a:ext uri="{FF2B5EF4-FFF2-40B4-BE49-F238E27FC236}">
                <a16:creationId xmlns:a16="http://schemas.microsoft.com/office/drawing/2014/main" id="{049AB392-5ABB-4CAB-B7A6-68ADE5763EC4}"/>
              </a:ext>
            </a:extLst>
          </p:cNvPr>
          <p:cNvPicPr>
            <a:picLocks noChangeAspect="1"/>
          </p:cNvPicPr>
          <p:nvPr/>
        </p:nvPicPr>
        <p:blipFill>
          <a:blip r:embed="rId2"/>
          <a:stretch>
            <a:fillRect/>
          </a:stretch>
        </p:blipFill>
        <p:spPr>
          <a:xfrm>
            <a:off x="4865695" y="273682"/>
            <a:ext cx="5937772" cy="3993517"/>
          </a:xfrm>
          <a:prstGeom prst="rect">
            <a:avLst/>
          </a:prstGeom>
        </p:spPr>
      </p:pic>
    </p:spTree>
    <p:extLst>
      <p:ext uri="{BB962C8B-B14F-4D97-AF65-F5344CB8AC3E}">
        <p14:creationId xmlns:p14="http://schemas.microsoft.com/office/powerpoint/2010/main" val="15956290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D5CBF3-6542-4334-A277-3A89262FB959}"/>
              </a:ext>
            </a:extLst>
          </p:cNvPr>
          <p:cNvSpPr>
            <a:spLocks noGrp="1"/>
          </p:cNvSpPr>
          <p:nvPr>
            <p:ph idx="1"/>
          </p:nvPr>
        </p:nvSpPr>
        <p:spPr>
          <a:xfrm>
            <a:off x="838200" y="4352365"/>
            <a:ext cx="10515600" cy="2411506"/>
          </a:xfrm>
        </p:spPr>
        <p:txBody>
          <a:bodyPr>
            <a:normAutofit/>
          </a:bodyPr>
          <a:lstStyle/>
          <a:p>
            <a:pPr marL="0" indent="0">
              <a:buNone/>
            </a:pPr>
            <a:r>
              <a:rPr lang="en-US" sz="3600" i="1" dirty="0"/>
              <a:t>Representation - </a:t>
            </a:r>
            <a:r>
              <a:rPr lang="en-US" sz="3600" dirty="0"/>
              <a:t>working together to promote interdisciplinary research to develop capacity to rebuild society, sharing curricula on human rights and writing textbooks to teach new generations.</a:t>
            </a:r>
          </a:p>
          <a:p>
            <a:endParaRPr lang="en-US" dirty="0"/>
          </a:p>
        </p:txBody>
      </p:sp>
      <p:pic>
        <p:nvPicPr>
          <p:cNvPr id="4" name="Picture 3">
            <a:extLst>
              <a:ext uri="{FF2B5EF4-FFF2-40B4-BE49-F238E27FC236}">
                <a16:creationId xmlns:a16="http://schemas.microsoft.com/office/drawing/2014/main" id="{48C96F3A-D583-4FFF-A51C-E784B15CD568}"/>
              </a:ext>
            </a:extLst>
          </p:cNvPr>
          <p:cNvPicPr>
            <a:picLocks noChangeAspect="1"/>
          </p:cNvPicPr>
          <p:nvPr/>
        </p:nvPicPr>
        <p:blipFill>
          <a:blip r:embed="rId2"/>
          <a:stretch>
            <a:fillRect/>
          </a:stretch>
        </p:blipFill>
        <p:spPr>
          <a:xfrm>
            <a:off x="948720" y="590852"/>
            <a:ext cx="5597223" cy="3580085"/>
          </a:xfrm>
          <a:prstGeom prst="rect">
            <a:avLst/>
          </a:prstGeom>
        </p:spPr>
      </p:pic>
    </p:spTree>
    <p:extLst>
      <p:ext uri="{BB962C8B-B14F-4D97-AF65-F5344CB8AC3E}">
        <p14:creationId xmlns:p14="http://schemas.microsoft.com/office/powerpoint/2010/main" val="3420911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34B0F-8AC1-438C-92B4-17799C3BCC54}"/>
              </a:ext>
            </a:extLst>
          </p:cNvPr>
          <p:cNvSpPr>
            <a:spLocks noGrp="1"/>
          </p:cNvSpPr>
          <p:nvPr>
            <p:ph idx="1"/>
          </p:nvPr>
        </p:nvSpPr>
        <p:spPr>
          <a:xfrm>
            <a:off x="838200" y="4791635"/>
            <a:ext cx="10515600" cy="1748118"/>
          </a:xfrm>
        </p:spPr>
        <p:txBody>
          <a:bodyPr>
            <a:normAutofit/>
          </a:bodyPr>
          <a:lstStyle/>
          <a:p>
            <a:pPr marL="0" indent="0">
              <a:buNone/>
            </a:pPr>
            <a:r>
              <a:rPr lang="en-US" sz="3600" i="1" dirty="0"/>
              <a:t>Reconciliation - </a:t>
            </a:r>
            <a:r>
              <a:rPr lang="en-US" sz="3600" dirty="0"/>
              <a:t>promoting peaceful conflict resolution and offering alternative paths to success, self-expression, and community support</a:t>
            </a:r>
          </a:p>
          <a:p>
            <a:endParaRPr lang="en-US" dirty="0"/>
          </a:p>
        </p:txBody>
      </p:sp>
      <p:pic>
        <p:nvPicPr>
          <p:cNvPr id="4" name="Picture 3">
            <a:extLst>
              <a:ext uri="{FF2B5EF4-FFF2-40B4-BE49-F238E27FC236}">
                <a16:creationId xmlns:a16="http://schemas.microsoft.com/office/drawing/2014/main" id="{0E6926C7-1EBD-46F6-8D89-361D71234EA5}"/>
              </a:ext>
            </a:extLst>
          </p:cNvPr>
          <p:cNvPicPr>
            <a:picLocks noChangeAspect="1"/>
          </p:cNvPicPr>
          <p:nvPr/>
        </p:nvPicPr>
        <p:blipFill>
          <a:blip r:embed="rId2"/>
          <a:stretch>
            <a:fillRect/>
          </a:stretch>
        </p:blipFill>
        <p:spPr>
          <a:xfrm>
            <a:off x="933753" y="318247"/>
            <a:ext cx="7180103" cy="4174388"/>
          </a:xfrm>
          <a:prstGeom prst="rect">
            <a:avLst/>
          </a:prstGeom>
        </p:spPr>
      </p:pic>
    </p:spTree>
    <p:extLst>
      <p:ext uri="{BB962C8B-B14F-4D97-AF65-F5344CB8AC3E}">
        <p14:creationId xmlns:p14="http://schemas.microsoft.com/office/powerpoint/2010/main" val="7957577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Arrow Connector 13">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158A99B-0A78-421C-A824-9951297D5420}"/>
              </a:ext>
            </a:extLst>
          </p:cNvPr>
          <p:cNvPicPr>
            <a:picLocks noChangeAspect="1"/>
          </p:cNvPicPr>
          <p:nvPr/>
        </p:nvPicPr>
        <p:blipFill rotWithShape="1">
          <a:blip r:embed="rId2"/>
          <a:srcRect l="30728"/>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3" name="Content Placeholder 2">
            <a:extLst>
              <a:ext uri="{FF2B5EF4-FFF2-40B4-BE49-F238E27FC236}">
                <a16:creationId xmlns:a16="http://schemas.microsoft.com/office/drawing/2014/main" id="{158C2508-645C-4C25-A413-495E4E4F0AA9}"/>
              </a:ext>
            </a:extLst>
          </p:cNvPr>
          <p:cNvSpPr>
            <a:spLocks noGrp="1"/>
          </p:cNvSpPr>
          <p:nvPr>
            <p:ph idx="1"/>
          </p:nvPr>
        </p:nvSpPr>
        <p:spPr>
          <a:xfrm>
            <a:off x="655321" y="2575034"/>
            <a:ext cx="5120113" cy="3462228"/>
          </a:xfrm>
        </p:spPr>
        <p:txBody>
          <a:bodyPr>
            <a:normAutofit/>
          </a:bodyPr>
          <a:lstStyle/>
          <a:p>
            <a:pPr marL="0" indent="0">
              <a:buNone/>
            </a:pPr>
            <a:r>
              <a:rPr lang="en-US" sz="3600" dirty="0"/>
              <a:t>Stephen Downes</a:t>
            </a:r>
          </a:p>
          <a:p>
            <a:pPr marL="0" indent="0">
              <a:buNone/>
            </a:pPr>
            <a:r>
              <a:rPr lang="en-US" sz="3600" dirty="0"/>
              <a:t>http://www.downes.ca</a:t>
            </a:r>
          </a:p>
        </p:txBody>
      </p:sp>
    </p:spTree>
    <p:extLst>
      <p:ext uri="{BB962C8B-B14F-4D97-AF65-F5344CB8AC3E}">
        <p14:creationId xmlns:p14="http://schemas.microsoft.com/office/powerpoint/2010/main" val="2036815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6"/>
            <a:ext cx="7886700" cy="2047874"/>
          </a:xfrm>
        </p:spPr>
        <p:txBody>
          <a:bodyPr>
            <a:normAutofit/>
          </a:bodyPr>
          <a:lstStyle/>
          <a:p>
            <a:r>
              <a:rPr lang="en-CA" dirty="0"/>
              <a:t>Knowledge is reified by, and is the product of, not only an individual, but of the wider community.</a:t>
            </a:r>
          </a:p>
        </p:txBody>
      </p:sp>
      <p:pic>
        <p:nvPicPr>
          <p:cNvPr id="16386" name="Picture 2" descr="http://www.informationr.net/ir/8-1/p142fig3.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7475" y="2413000"/>
            <a:ext cx="7524423" cy="41021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52650" y="6298168"/>
            <a:ext cx="7683500" cy="369332"/>
          </a:xfrm>
          <a:prstGeom prst="rect">
            <a:avLst/>
          </a:prstGeom>
        </p:spPr>
        <p:txBody>
          <a:bodyPr wrap="square">
            <a:spAutoFit/>
          </a:bodyPr>
          <a:lstStyle/>
          <a:p>
            <a:r>
              <a:rPr lang="en-CA" dirty="0">
                <a:hlinkClick r:id="rId3"/>
              </a:rPr>
              <a:t>http://www.informationr.net/ir/8-1/paper142.html</a:t>
            </a:r>
            <a:r>
              <a:rPr lang="en-CA" dirty="0"/>
              <a:t> </a:t>
            </a:r>
          </a:p>
        </p:txBody>
      </p:sp>
    </p:spTree>
    <p:extLst>
      <p:ext uri="{BB962C8B-B14F-4D97-AF65-F5344CB8AC3E}">
        <p14:creationId xmlns:p14="http://schemas.microsoft.com/office/powerpoint/2010/main" val="1453507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Think of OERs as words in a conversation</a:t>
            </a:r>
          </a:p>
        </p:txBody>
      </p:sp>
      <p:pic>
        <p:nvPicPr>
          <p:cNvPr id="13314" name="Picture 2" descr="Magnetic Poe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6838" y="2176462"/>
            <a:ext cx="6918325" cy="4266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219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It forces us to think about how they can be used.</a:t>
            </a:r>
          </a:p>
        </p:txBody>
      </p:sp>
      <p:pic>
        <p:nvPicPr>
          <p:cNvPr id="14338" name="Picture 2" descr="http://oerworkshop.pbworks.com/f/1292560539/Open%20Word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2900" y="1611316"/>
            <a:ext cx="7064375" cy="41843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52650" y="6090334"/>
            <a:ext cx="7461250" cy="369332"/>
          </a:xfrm>
          <a:prstGeom prst="rect">
            <a:avLst/>
          </a:prstGeom>
        </p:spPr>
        <p:txBody>
          <a:bodyPr wrap="square">
            <a:spAutoFit/>
          </a:bodyPr>
          <a:lstStyle/>
          <a:p>
            <a:r>
              <a:rPr lang="en-CA" dirty="0">
                <a:hlinkClick r:id="rId3"/>
              </a:rPr>
              <a:t>http://oerworkshop.pbworks.com/w/page/33932297/OER%20Workshop</a:t>
            </a:r>
            <a:r>
              <a:rPr lang="en-CA" dirty="0"/>
              <a:t> </a:t>
            </a:r>
          </a:p>
        </p:txBody>
      </p:sp>
    </p:spTree>
    <p:extLst>
      <p:ext uri="{BB962C8B-B14F-4D97-AF65-F5344CB8AC3E}">
        <p14:creationId xmlns:p14="http://schemas.microsoft.com/office/powerpoint/2010/main" val="4234103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6"/>
            <a:ext cx="7886700" cy="1387474"/>
          </a:xfrm>
        </p:spPr>
        <p:txBody>
          <a:bodyPr>
            <a:normAutofit/>
          </a:bodyPr>
          <a:lstStyle/>
          <a:p>
            <a:r>
              <a:rPr lang="en-CA" dirty="0"/>
              <a:t>Consider how words are used in education. </a:t>
            </a:r>
          </a:p>
        </p:txBody>
      </p:sp>
      <p:pic>
        <p:nvPicPr>
          <p:cNvPr id="15362" name="Picture 2" descr="http://electronicportfolios.org/balance/Balanc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6075" y="1905001"/>
            <a:ext cx="6096000" cy="40481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49500" y="6242735"/>
            <a:ext cx="6229350" cy="369332"/>
          </a:xfrm>
          <a:prstGeom prst="rect">
            <a:avLst/>
          </a:prstGeom>
        </p:spPr>
        <p:txBody>
          <a:bodyPr wrap="square">
            <a:spAutoFit/>
          </a:bodyPr>
          <a:lstStyle/>
          <a:p>
            <a:r>
              <a:rPr lang="en-CA" dirty="0">
                <a:hlinkClick r:id="rId3"/>
              </a:rPr>
              <a:t>http://electronicportfolios.org/balance/index.html</a:t>
            </a:r>
            <a:r>
              <a:rPr lang="en-CA" dirty="0"/>
              <a:t> </a:t>
            </a:r>
          </a:p>
        </p:txBody>
      </p:sp>
    </p:spTree>
    <p:extLst>
      <p:ext uri="{BB962C8B-B14F-4D97-AF65-F5344CB8AC3E}">
        <p14:creationId xmlns:p14="http://schemas.microsoft.com/office/powerpoint/2010/main" val="2740392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25577E-D237-4882-8C12-4F6B0654FAC6}"/>
              </a:ext>
            </a:extLst>
          </p:cNvPr>
          <p:cNvSpPr>
            <a:spLocks noGrp="1"/>
          </p:cNvSpPr>
          <p:nvPr>
            <p:ph idx="1"/>
          </p:nvPr>
        </p:nvSpPr>
        <p:spPr>
          <a:xfrm>
            <a:off x="838200" y="505047"/>
            <a:ext cx="10515600" cy="5671916"/>
          </a:xfrm>
        </p:spPr>
        <p:txBody>
          <a:bodyPr>
            <a:normAutofit/>
          </a:bodyPr>
          <a:lstStyle/>
          <a:p>
            <a:pPr marL="0" indent="0">
              <a:buNone/>
            </a:pPr>
            <a:r>
              <a:rPr lang="en-US" sz="4000" dirty="0"/>
              <a:t>1. The Promise of Technology</a:t>
            </a:r>
          </a:p>
        </p:txBody>
      </p:sp>
      <p:pic>
        <p:nvPicPr>
          <p:cNvPr id="5" name="Picture 4">
            <a:extLst>
              <a:ext uri="{FF2B5EF4-FFF2-40B4-BE49-F238E27FC236}">
                <a16:creationId xmlns:a16="http://schemas.microsoft.com/office/drawing/2014/main" id="{98FB0284-9B42-4AD9-B455-FE82856DABBC}"/>
              </a:ext>
            </a:extLst>
          </p:cNvPr>
          <p:cNvPicPr>
            <a:picLocks noChangeAspect="1"/>
          </p:cNvPicPr>
          <p:nvPr/>
        </p:nvPicPr>
        <p:blipFill>
          <a:blip r:embed="rId2"/>
          <a:stretch>
            <a:fillRect/>
          </a:stretch>
        </p:blipFill>
        <p:spPr>
          <a:xfrm>
            <a:off x="903767" y="1395458"/>
            <a:ext cx="7433607" cy="4670416"/>
          </a:xfrm>
          <a:prstGeom prst="rect">
            <a:avLst/>
          </a:prstGeom>
        </p:spPr>
      </p:pic>
    </p:spTree>
    <p:extLst>
      <p:ext uri="{BB962C8B-B14F-4D97-AF65-F5344CB8AC3E}">
        <p14:creationId xmlns:p14="http://schemas.microsoft.com/office/powerpoint/2010/main" val="4002707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B59AB5-A22B-4E18-B70F-4E0A9B89DE5C}"/>
              </a:ext>
            </a:extLst>
          </p:cNvPr>
          <p:cNvSpPr>
            <a:spLocks noGrp="1"/>
          </p:cNvSpPr>
          <p:nvPr>
            <p:ph idx="1"/>
          </p:nvPr>
        </p:nvSpPr>
        <p:spPr>
          <a:xfrm>
            <a:off x="838200" y="3935505"/>
            <a:ext cx="10515600" cy="2241457"/>
          </a:xfrm>
        </p:spPr>
        <p:txBody>
          <a:bodyPr>
            <a:normAutofit/>
          </a:bodyPr>
          <a:lstStyle/>
          <a:p>
            <a:pPr marL="0" indent="0">
              <a:buNone/>
            </a:pPr>
            <a:r>
              <a:rPr lang="en-US" sz="3600" dirty="0"/>
              <a:t>Every citizen in their heart of hearts seeks a peaceful transformation of society towards a future that ensures inclusive economic and social development.</a:t>
            </a:r>
          </a:p>
          <a:p>
            <a:pPr marL="0" indent="0">
              <a:buNone/>
            </a:pPr>
            <a:r>
              <a:rPr lang="en-US" sz="3600" dirty="0"/>
              <a:t> </a:t>
            </a:r>
            <a:r>
              <a:rPr lang="en-US" sz="3600" i="1" dirty="0"/>
              <a:t>- Veronica Hope Hailey</a:t>
            </a:r>
          </a:p>
        </p:txBody>
      </p:sp>
      <p:sp>
        <p:nvSpPr>
          <p:cNvPr id="2" name="Rectangle 1">
            <a:extLst>
              <a:ext uri="{FF2B5EF4-FFF2-40B4-BE49-F238E27FC236}">
                <a16:creationId xmlns:a16="http://schemas.microsoft.com/office/drawing/2014/main" id="{E4D7B296-AA81-40AB-8A47-7A031525E8B9}"/>
              </a:ext>
            </a:extLst>
          </p:cNvPr>
          <p:cNvSpPr/>
          <p:nvPr/>
        </p:nvSpPr>
        <p:spPr>
          <a:xfrm>
            <a:off x="1255058" y="6122912"/>
            <a:ext cx="9542929" cy="646331"/>
          </a:xfrm>
          <a:prstGeom prst="rect">
            <a:avLst/>
          </a:prstGeom>
        </p:spPr>
        <p:txBody>
          <a:bodyPr wrap="square">
            <a:spAutoFit/>
          </a:bodyPr>
          <a:lstStyle/>
          <a:p>
            <a:r>
              <a:rPr lang="en-US" dirty="0">
                <a:hlinkClick r:id="rId2"/>
              </a:rPr>
              <a:t>http://www.bath.ac.uk/management/news_events/news/2017/23-10-jose-restrepo-explains-how-he-is-spreading-peace-in-colombia.html</a:t>
            </a:r>
            <a:r>
              <a:rPr lang="en-US" dirty="0"/>
              <a:t> </a:t>
            </a:r>
          </a:p>
        </p:txBody>
      </p:sp>
      <p:pic>
        <p:nvPicPr>
          <p:cNvPr id="4" name="Picture 3">
            <a:extLst>
              <a:ext uri="{FF2B5EF4-FFF2-40B4-BE49-F238E27FC236}">
                <a16:creationId xmlns:a16="http://schemas.microsoft.com/office/drawing/2014/main" id="{9A92AE45-E5A3-4A1D-8796-EC557396AAAF}"/>
              </a:ext>
            </a:extLst>
          </p:cNvPr>
          <p:cNvPicPr>
            <a:picLocks noChangeAspect="1"/>
          </p:cNvPicPr>
          <p:nvPr/>
        </p:nvPicPr>
        <p:blipFill>
          <a:blip r:embed="rId3"/>
          <a:stretch>
            <a:fillRect/>
          </a:stretch>
        </p:blipFill>
        <p:spPr>
          <a:xfrm>
            <a:off x="959224" y="389965"/>
            <a:ext cx="6792557" cy="3409377"/>
          </a:xfrm>
          <a:prstGeom prst="rect">
            <a:avLst/>
          </a:prstGeom>
        </p:spPr>
      </p:pic>
    </p:spTree>
    <p:extLst>
      <p:ext uri="{BB962C8B-B14F-4D97-AF65-F5344CB8AC3E}">
        <p14:creationId xmlns:p14="http://schemas.microsoft.com/office/powerpoint/2010/main" val="39701261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922</TotalTime>
  <Words>1459</Words>
  <Application>Microsoft Office PowerPoint</Application>
  <PresentationFormat>Widescreen</PresentationFormat>
  <Paragraphs>58</Paragraphs>
  <Slides>36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Times New Roman</vt:lpstr>
      <vt:lpstr>Office Theme</vt:lpstr>
      <vt:lpstr>How Open Education Can Change the World</vt:lpstr>
      <vt:lpstr>PowerPoint Presentation</vt:lpstr>
      <vt:lpstr>What are OERs?</vt:lpstr>
      <vt:lpstr>Knowledge is reified by, and is the product of, not only an individual, but of the wider community.</vt:lpstr>
      <vt:lpstr>Think of OERs as words in a conversation</vt:lpstr>
      <vt:lpstr>It forces us to think about how they can be used.</vt:lpstr>
      <vt:lpstr>Consider how words are used in education.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Open Education Can Change the World</dc:title>
  <dc:creator>Stephen Downes</dc:creator>
  <cp:lastModifiedBy>Stephen Downes</cp:lastModifiedBy>
  <cp:revision>21</cp:revision>
  <dcterms:created xsi:type="dcterms:W3CDTF">2018-04-24T13:42:07Z</dcterms:created>
  <dcterms:modified xsi:type="dcterms:W3CDTF">2018-04-26T22:51:36Z</dcterms:modified>
</cp:coreProperties>
</file>